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2"/>
  </p:handoutMasterIdLst>
  <p:sldIdLst>
    <p:sldId id="256" r:id="rId2"/>
    <p:sldId id="265" r:id="rId3"/>
    <p:sldId id="259" r:id="rId4"/>
    <p:sldId id="260" r:id="rId5"/>
    <p:sldId id="262" r:id="rId6"/>
    <p:sldId id="266" r:id="rId7"/>
    <p:sldId id="267" r:id="rId8"/>
    <p:sldId id="269" r:id="rId9"/>
    <p:sldId id="268" r:id="rId10"/>
    <p:sldId id="264" r:id="rId11"/>
  </p:sldIdLst>
  <p:sldSz cx="9144000" cy="6858000" type="screen4x3"/>
  <p:notesSz cx="6797675" cy="99266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佈景主題樣式 1 - 輔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886" autoAdjust="0"/>
  </p:normalViewPr>
  <p:slideViewPr>
    <p:cSldViewPr>
      <p:cViewPr varScale="1">
        <p:scale>
          <a:sx n="75" d="100"/>
          <a:sy n="75" d="100"/>
        </p:scale>
        <p:origin x="-1594"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hyperlink" Target="http://c058.wzu.edu.tw/"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c058.wzu.edu.tw/"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2361EF-49D4-2843-98FD-E8CD96D570A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TW" altLang="en-US"/>
        </a:p>
      </dgm:t>
    </dgm:pt>
    <dgm:pt modelId="{4109F809-C396-3348-A633-0532C755ED5B}">
      <dgm:prSet custT="1"/>
      <dgm:spPr>
        <a:solidFill>
          <a:schemeClr val="accent6">
            <a:lumMod val="75000"/>
          </a:schemeClr>
        </a:solidFill>
      </dgm:spPr>
      <dgm:t>
        <a:bodyPr/>
        <a:lstStyle/>
        <a:p>
          <a:r>
            <a:rPr lang="zh-TW" altLang="en-US" sz="2000" dirty="0">
              <a:latin typeface="Microsoft JhengHei" panose="020B0604030504040204" pitchFamily="34" charset="-120"/>
              <a:ea typeface="Microsoft JhengHei" panose="020B0604030504040204" pitchFamily="34" charset="-120"/>
            </a:rPr>
            <a:t>企業幹部</a:t>
          </a:r>
          <a:endParaRPr lang="en-US" altLang="zh-TW" sz="2000" dirty="0">
            <a:latin typeface="Microsoft JhengHei" panose="020B0604030504040204" pitchFamily="34" charset="-120"/>
            <a:ea typeface="Microsoft JhengHei" panose="020B0604030504040204" pitchFamily="34" charset="-120"/>
          </a:endParaRPr>
        </a:p>
        <a:p>
          <a:r>
            <a:rPr lang="zh-TW" sz="2000" dirty="0">
              <a:latin typeface="Microsoft JhengHei" panose="020B0604030504040204" pitchFamily="34" charset="-120"/>
              <a:ea typeface="Microsoft JhengHei" panose="020B0604030504040204" pitchFamily="34" charset="-120"/>
            </a:rPr>
            <a:t>社會創業家</a:t>
          </a:r>
        </a:p>
      </dgm:t>
    </dgm:pt>
    <dgm:pt modelId="{9296A515-6033-AD4D-BF5C-06CFF60BD38E}" type="parTrans" cxnId="{BD66B2CF-30AD-0A49-A8AE-643D45277BEA}">
      <dgm:prSet/>
      <dgm:spPr/>
      <dgm:t>
        <a:bodyPr/>
        <a:lstStyle/>
        <a:p>
          <a:endParaRPr lang="zh-TW" altLang="en-US"/>
        </a:p>
      </dgm:t>
    </dgm:pt>
    <dgm:pt modelId="{4A8274CF-2C22-5F4F-B78D-7CE9F8EC612D}" type="sibTrans" cxnId="{BD66B2CF-30AD-0A49-A8AE-643D45277BEA}">
      <dgm:prSet/>
      <dgm:spPr/>
      <dgm:t>
        <a:bodyPr/>
        <a:lstStyle/>
        <a:p>
          <a:endParaRPr lang="zh-TW" altLang="en-US"/>
        </a:p>
      </dgm:t>
    </dgm:pt>
    <dgm:pt modelId="{7590FCC2-D85C-5742-A543-0F967F8F751E}">
      <dgm:prSet custT="1"/>
      <dgm:spPr/>
      <dgm:t>
        <a:bodyPr/>
        <a:lstStyle/>
        <a:p>
          <a:r>
            <a:rPr lang="zh-TW" altLang="en-US" sz="1600" dirty="0">
              <a:latin typeface="Microsoft JhengHei" panose="020B0604030504040204" pitchFamily="34" charset="-120"/>
              <a:ea typeface="Microsoft JhengHei" panose="020B0604030504040204" pitchFamily="34" charset="-120"/>
            </a:rPr>
            <a:t>培育具東南亞外語能力與跨領域專業知識，有志前往東南亞就業或創業，與在台之公私部門推動東南亞相關業務之本國籍或外籍人士。</a:t>
          </a:r>
        </a:p>
      </dgm:t>
    </dgm:pt>
    <dgm:pt modelId="{41A6696A-7613-A848-B0F6-CC3C69B1A58B}" type="parTrans" cxnId="{33D0FF12-BD59-AF41-B196-5C2E0962CAB9}">
      <dgm:prSet/>
      <dgm:spPr/>
      <dgm:t>
        <a:bodyPr/>
        <a:lstStyle/>
        <a:p>
          <a:endParaRPr lang="zh-TW" altLang="en-US"/>
        </a:p>
      </dgm:t>
    </dgm:pt>
    <dgm:pt modelId="{7EE5EF77-A412-1D4D-97F7-AC7379355BFC}" type="sibTrans" cxnId="{33D0FF12-BD59-AF41-B196-5C2E0962CAB9}">
      <dgm:prSet/>
      <dgm:spPr/>
      <dgm:t>
        <a:bodyPr/>
        <a:lstStyle/>
        <a:p>
          <a:endParaRPr lang="zh-TW" altLang="en-US"/>
        </a:p>
      </dgm:t>
    </dgm:pt>
    <dgm:pt modelId="{BDD81A3C-88AD-C645-AF45-6861751D045A}">
      <dgm:prSet custT="1"/>
      <dgm:spPr>
        <a:solidFill>
          <a:schemeClr val="accent6">
            <a:lumMod val="75000"/>
          </a:schemeClr>
        </a:solidFill>
      </dgm:spPr>
      <dgm:t>
        <a:bodyPr/>
        <a:lstStyle/>
        <a:p>
          <a:r>
            <a:rPr lang="zh-TW" altLang="en-US" sz="2000" dirty="0">
              <a:latin typeface="Microsoft JhengHei" panose="020B0604030504040204" pitchFamily="34" charset="-120"/>
              <a:ea typeface="Microsoft JhengHei" panose="020B0604030504040204" pitchFamily="34" charset="-120"/>
            </a:rPr>
            <a:t>東南亞語言課程</a:t>
          </a:r>
          <a:endParaRPr lang="en-US" altLang="zh-TW" sz="2000" dirty="0">
            <a:latin typeface="Microsoft JhengHei" panose="020B0604030504040204" pitchFamily="34" charset="-120"/>
            <a:ea typeface="Microsoft JhengHei" panose="020B0604030504040204" pitchFamily="34" charset="-120"/>
          </a:endParaRPr>
        </a:p>
        <a:p>
          <a:r>
            <a:rPr lang="zh-TW" altLang="en-US" sz="2000" dirty="0">
              <a:latin typeface="Microsoft JhengHei" panose="020B0604030504040204" pitchFamily="34" charset="-120"/>
              <a:ea typeface="Microsoft JhengHei" panose="020B0604030504040204" pitchFamily="34" charset="-120"/>
            </a:rPr>
            <a:t>全台最多</a:t>
          </a:r>
          <a:endParaRPr lang="zh-TW" sz="2000" dirty="0">
            <a:latin typeface="Microsoft JhengHei" panose="020B0604030504040204" pitchFamily="34" charset="-120"/>
            <a:ea typeface="Microsoft JhengHei" panose="020B0604030504040204" pitchFamily="34" charset="-120"/>
          </a:endParaRPr>
        </a:p>
      </dgm:t>
    </dgm:pt>
    <dgm:pt modelId="{DDFD1554-761F-6543-8934-B6504F7C242D}" type="parTrans" cxnId="{05AF0A1E-F0BE-8A43-859F-F0D74BD14C1D}">
      <dgm:prSet/>
      <dgm:spPr/>
      <dgm:t>
        <a:bodyPr/>
        <a:lstStyle/>
        <a:p>
          <a:endParaRPr lang="zh-TW" altLang="en-US"/>
        </a:p>
      </dgm:t>
    </dgm:pt>
    <dgm:pt modelId="{D5647FFA-E73E-9144-A01D-9D97191804DC}" type="sibTrans" cxnId="{05AF0A1E-F0BE-8A43-859F-F0D74BD14C1D}">
      <dgm:prSet/>
      <dgm:spPr/>
      <dgm:t>
        <a:bodyPr/>
        <a:lstStyle/>
        <a:p>
          <a:endParaRPr lang="zh-TW" altLang="en-US"/>
        </a:p>
      </dgm:t>
    </dgm:pt>
    <dgm:pt modelId="{F3D38CCF-4BBE-FE4A-A02B-287D3354DD88}">
      <dgm:prSet custT="1"/>
      <dgm:spPr/>
      <dgm:t>
        <a:bodyPr/>
        <a:lstStyle/>
        <a:p>
          <a:pPr marL="171450" lvl="1" indent="-171450" algn="l" defTabSz="711200">
            <a:lnSpc>
              <a:spcPct val="90000"/>
            </a:lnSpc>
            <a:spcBef>
              <a:spcPct val="0"/>
            </a:spcBef>
            <a:spcAft>
              <a:spcPct val="15000"/>
            </a:spcAft>
            <a:buChar char="•"/>
          </a:pPr>
          <a:r>
            <a:rPr lang="zh-TW" altLang="en-US" sz="1600" kern="1200" dirty="0">
              <a:solidFill>
                <a:prstClr val="black">
                  <a:hueOff val="0"/>
                  <a:satOff val="0"/>
                  <a:lumOff val="0"/>
                  <a:alphaOff val="0"/>
                </a:prstClr>
              </a:solidFill>
              <a:latin typeface="Microsoft JhengHei" panose="020B0604030504040204" pitchFamily="34" charset="-120"/>
              <a:ea typeface="Microsoft JhengHei" panose="020B0604030504040204" pitchFamily="34" charset="-120"/>
              <a:cs typeface="+mn-cs"/>
            </a:rPr>
            <a:t>增進學生未來以英語進行國際交流之國際競爭力與能動力。</a:t>
          </a:r>
        </a:p>
      </dgm:t>
    </dgm:pt>
    <dgm:pt modelId="{50D228FB-5DA9-324B-94A6-744C25E278B8}" type="parTrans" cxnId="{2ACD011A-1E0F-6A44-B5E4-800606CF0388}">
      <dgm:prSet/>
      <dgm:spPr/>
      <dgm:t>
        <a:bodyPr/>
        <a:lstStyle/>
        <a:p>
          <a:endParaRPr lang="zh-TW" altLang="en-US"/>
        </a:p>
      </dgm:t>
    </dgm:pt>
    <dgm:pt modelId="{E7CFF897-F9FA-AE4A-BA25-25F187865710}" type="sibTrans" cxnId="{2ACD011A-1E0F-6A44-B5E4-800606CF0388}">
      <dgm:prSet/>
      <dgm:spPr/>
      <dgm:t>
        <a:bodyPr/>
        <a:lstStyle/>
        <a:p>
          <a:endParaRPr lang="zh-TW" altLang="en-US"/>
        </a:p>
      </dgm:t>
    </dgm:pt>
    <dgm:pt modelId="{E0164A56-6C97-EC43-A285-EC66CB2FA75D}">
      <dgm:prSet custT="1"/>
      <dgm:spPr/>
      <dgm:t>
        <a:bodyPr/>
        <a:lstStyle/>
        <a:p>
          <a:r>
            <a:rPr lang="zh-TW" altLang="en-US" sz="1600" dirty="0">
              <a:latin typeface="Microsoft JhengHei" panose="020B0604030504040204" pitchFamily="34" charset="-120"/>
              <a:ea typeface="Microsoft JhengHei" panose="020B0604030504040204" pitchFamily="34" charset="-120"/>
            </a:rPr>
            <a:t>開設印尼語、泰語、越南語、菲律賓語、柬埔寨語，有東南亞語言課程全台最多，</a:t>
          </a:r>
          <a:r>
            <a:rPr lang="zh-TW" altLang="en-US" sz="1600" dirty="0">
              <a:latin typeface="Microsoft JhengHei" panose="020B0604030504040204" pitchFamily="34" charset="-120"/>
              <a:ea typeface="Microsoft JhengHei" panose="020B0604030504040204" pitchFamily="34" charset="-120"/>
              <a:hlinkClick xmlns:r="http://schemas.openxmlformats.org/officeDocument/2006/relationships" r:id="rId1"/>
            </a:rPr>
            <a:t>多元外籍教師</a:t>
          </a:r>
          <a:r>
            <a:rPr lang="zh-TW" altLang="en-US" sz="1600" dirty="0">
              <a:latin typeface="Microsoft JhengHei" panose="020B0604030504040204" pitchFamily="34" charset="-120"/>
              <a:ea typeface="Microsoft JhengHei" panose="020B0604030504040204" pitchFamily="34" charset="-120"/>
            </a:rPr>
            <a:t>的外語學習資源和跨領域學術環境。</a:t>
          </a:r>
        </a:p>
      </dgm:t>
    </dgm:pt>
    <dgm:pt modelId="{0CE00810-78FF-D446-9582-6896F34070ED}" type="parTrans" cxnId="{CE251871-0228-6645-8E4D-53D07DD72B54}">
      <dgm:prSet/>
      <dgm:spPr/>
      <dgm:t>
        <a:bodyPr/>
        <a:lstStyle/>
        <a:p>
          <a:endParaRPr lang="zh-TW" altLang="en-US"/>
        </a:p>
      </dgm:t>
    </dgm:pt>
    <dgm:pt modelId="{68411975-681D-C348-ACA4-5B5598A8779B}" type="sibTrans" cxnId="{CE251871-0228-6645-8E4D-53D07DD72B54}">
      <dgm:prSet/>
      <dgm:spPr/>
      <dgm:t>
        <a:bodyPr/>
        <a:lstStyle/>
        <a:p>
          <a:endParaRPr lang="zh-TW" altLang="en-US"/>
        </a:p>
      </dgm:t>
    </dgm:pt>
    <dgm:pt modelId="{5129D760-5B8E-094F-91C6-387E44DA0952}">
      <dgm:prSet custT="1"/>
      <dgm:spPr>
        <a:solidFill>
          <a:schemeClr val="accent6">
            <a:lumMod val="75000"/>
          </a:schemeClr>
        </a:solidFill>
      </dgm:spPr>
      <dgm:t>
        <a:bodyPr/>
        <a:lstStyle/>
        <a:p>
          <a:r>
            <a:rPr lang="zh-TW" sz="2000" dirty="0">
              <a:latin typeface="Microsoft JhengHei" panose="020B0604030504040204" pitchFamily="34" charset="-120"/>
              <a:ea typeface="Microsoft JhengHei" panose="020B0604030504040204" pitchFamily="34" charset="-120"/>
            </a:rPr>
            <a:t>必修東南亞海外</a:t>
          </a:r>
          <a:endParaRPr lang="en-US" altLang="zh-TW" sz="2000" dirty="0">
            <a:latin typeface="Microsoft JhengHei" panose="020B0604030504040204" pitchFamily="34" charset="-120"/>
            <a:ea typeface="Microsoft JhengHei" panose="020B0604030504040204" pitchFamily="34" charset="-120"/>
          </a:endParaRPr>
        </a:p>
        <a:p>
          <a:r>
            <a:rPr lang="zh-TW" sz="2000" dirty="0">
              <a:latin typeface="Microsoft JhengHei" panose="020B0604030504040204" pitchFamily="34" charset="-120"/>
              <a:ea typeface="Microsoft JhengHei" panose="020B0604030504040204" pitchFamily="34" charset="-120"/>
            </a:rPr>
            <a:t>專題研習課程</a:t>
          </a:r>
        </a:p>
      </dgm:t>
    </dgm:pt>
    <dgm:pt modelId="{AB3B8706-7A66-8A4B-A160-8A47ECEFF8D6}" type="parTrans" cxnId="{D718411A-E3D9-344F-A37A-AF72E7611DFB}">
      <dgm:prSet/>
      <dgm:spPr/>
      <dgm:t>
        <a:bodyPr/>
        <a:lstStyle/>
        <a:p>
          <a:endParaRPr lang="zh-TW" altLang="en-US"/>
        </a:p>
      </dgm:t>
    </dgm:pt>
    <dgm:pt modelId="{9AC4F6B2-93C6-4148-9339-6979018E5124}" type="sibTrans" cxnId="{D718411A-E3D9-344F-A37A-AF72E7611DFB}">
      <dgm:prSet/>
      <dgm:spPr/>
      <dgm:t>
        <a:bodyPr/>
        <a:lstStyle/>
        <a:p>
          <a:endParaRPr lang="zh-TW" altLang="en-US"/>
        </a:p>
      </dgm:t>
    </dgm:pt>
    <dgm:pt modelId="{D2C6F4E6-367D-9C4C-82BA-D26365CB6308}">
      <dgm:prSet custT="1"/>
      <dgm:spPr/>
      <dgm:t>
        <a:bodyPr/>
        <a:lstStyle/>
        <a:p>
          <a:pPr marL="171450" lvl="1" indent="-171450" algn="l" defTabSz="711200">
            <a:lnSpc>
              <a:spcPct val="90000"/>
            </a:lnSpc>
            <a:spcBef>
              <a:spcPct val="0"/>
            </a:spcBef>
            <a:spcAft>
              <a:spcPct val="15000"/>
            </a:spcAft>
            <a:buChar char="•"/>
          </a:pPr>
          <a:r>
            <a:rPr lang="zh-TW" altLang="en-US" sz="1600" kern="1200" dirty="0">
              <a:solidFill>
                <a:prstClr val="black">
                  <a:hueOff val="0"/>
                  <a:satOff val="0"/>
                  <a:lumOff val="0"/>
                  <a:alphaOff val="0"/>
                </a:prstClr>
              </a:solidFill>
              <a:latin typeface="Microsoft JhengHei" panose="020B0604030504040204" pitchFamily="34" charset="-120"/>
              <a:ea typeface="Microsoft JhengHei" panose="020B0604030504040204" pitchFamily="34" charset="-120"/>
              <a:cs typeface="+mn-cs"/>
            </a:rPr>
            <a:t>每位研究生有機會將個人的學術專業實際應用到東南亞各國的社區或產業，透過服務發現需求與新商機。</a:t>
          </a:r>
        </a:p>
      </dgm:t>
    </dgm:pt>
    <dgm:pt modelId="{3D23EE9C-22EC-8B45-B72A-5277F7044297}" type="parTrans" cxnId="{C6B6E00C-5627-F04E-9D95-6348093C40F3}">
      <dgm:prSet/>
      <dgm:spPr/>
      <dgm:t>
        <a:bodyPr/>
        <a:lstStyle/>
        <a:p>
          <a:endParaRPr lang="zh-TW" altLang="en-US"/>
        </a:p>
      </dgm:t>
    </dgm:pt>
    <dgm:pt modelId="{579FF36B-499E-BB4A-BF65-E3CA54A9439B}" type="sibTrans" cxnId="{C6B6E00C-5627-F04E-9D95-6348093C40F3}">
      <dgm:prSet/>
      <dgm:spPr/>
      <dgm:t>
        <a:bodyPr/>
        <a:lstStyle/>
        <a:p>
          <a:endParaRPr lang="zh-TW" altLang="en-US"/>
        </a:p>
      </dgm:t>
    </dgm:pt>
    <dgm:pt modelId="{4A387D42-53C6-C843-814F-C44983272307}">
      <dgm:prSet custT="1"/>
      <dgm:spPr>
        <a:solidFill>
          <a:schemeClr val="accent6">
            <a:lumMod val="75000"/>
          </a:schemeClr>
        </a:solidFill>
      </dgm:spPr>
      <dgm:t>
        <a:bodyPr/>
        <a:lstStyle/>
        <a:p>
          <a:r>
            <a:rPr lang="en-US" sz="1800" dirty="0">
              <a:latin typeface="Microsoft JhengHei" panose="020B0604030504040204" pitchFamily="34" charset="-120"/>
              <a:ea typeface="Microsoft JhengHei" panose="020B0604030504040204" pitchFamily="34" charset="-120"/>
            </a:rPr>
            <a:t> </a:t>
          </a:r>
          <a:r>
            <a:rPr lang="zh-TW" sz="2000" dirty="0">
              <a:latin typeface="Microsoft JhengHei" panose="020B0604030504040204" pitchFamily="34" charset="-120"/>
              <a:ea typeface="Microsoft JhengHei" panose="020B0604030504040204" pitchFamily="34" charset="-120"/>
            </a:rPr>
            <a:t>彈性選擇中文</a:t>
          </a:r>
          <a:endParaRPr lang="en-US" altLang="zh-TW" sz="2000" dirty="0">
            <a:latin typeface="Microsoft JhengHei" panose="020B0604030504040204" pitchFamily="34" charset="-120"/>
            <a:ea typeface="Microsoft JhengHei" panose="020B0604030504040204" pitchFamily="34" charset="-120"/>
          </a:endParaRPr>
        </a:p>
        <a:p>
          <a:r>
            <a:rPr lang="zh-TW" sz="2000" dirty="0">
              <a:latin typeface="Microsoft JhengHei" panose="020B0604030504040204" pitchFamily="34" charset="-120"/>
              <a:ea typeface="Microsoft JhengHei" panose="020B0604030504040204" pitchFamily="34" charset="-120"/>
            </a:rPr>
            <a:t>或全英語專業選修課程</a:t>
          </a:r>
        </a:p>
      </dgm:t>
    </dgm:pt>
    <dgm:pt modelId="{2C381C64-D746-A345-A525-F6F94F5FE325}" type="parTrans" cxnId="{81DCF2F7-F4C1-5C42-B707-4E6CEFBA6769}">
      <dgm:prSet/>
      <dgm:spPr/>
      <dgm:t>
        <a:bodyPr/>
        <a:lstStyle/>
        <a:p>
          <a:endParaRPr lang="zh-TW" altLang="en-US"/>
        </a:p>
      </dgm:t>
    </dgm:pt>
    <dgm:pt modelId="{AA3D0B86-E4DF-5D40-B0C9-787426D23675}" type="sibTrans" cxnId="{81DCF2F7-F4C1-5C42-B707-4E6CEFBA6769}">
      <dgm:prSet/>
      <dgm:spPr/>
      <dgm:t>
        <a:bodyPr/>
        <a:lstStyle/>
        <a:p>
          <a:endParaRPr lang="zh-TW" altLang="en-US"/>
        </a:p>
      </dgm:t>
    </dgm:pt>
    <dgm:pt modelId="{F79F3859-56A3-6D48-BD4C-BA02FD29A423}" type="pres">
      <dgm:prSet presAssocID="{B42361EF-49D4-2843-98FD-E8CD96D570A2}" presName="Name0" presStyleCnt="0">
        <dgm:presLayoutVars>
          <dgm:dir/>
          <dgm:animLvl val="lvl"/>
          <dgm:resizeHandles val="exact"/>
        </dgm:presLayoutVars>
      </dgm:prSet>
      <dgm:spPr/>
      <dgm:t>
        <a:bodyPr/>
        <a:lstStyle/>
        <a:p>
          <a:endParaRPr lang="zh-TW" altLang="en-US"/>
        </a:p>
      </dgm:t>
    </dgm:pt>
    <dgm:pt modelId="{D2568466-376C-F945-A574-3187A978474E}" type="pres">
      <dgm:prSet presAssocID="{4109F809-C396-3348-A633-0532C755ED5B}" presName="linNode" presStyleCnt="0"/>
      <dgm:spPr/>
    </dgm:pt>
    <dgm:pt modelId="{186FBC68-AB59-F343-9563-8CCE52270216}" type="pres">
      <dgm:prSet presAssocID="{4109F809-C396-3348-A633-0532C755ED5B}" presName="parentText" presStyleLbl="node1" presStyleIdx="0" presStyleCnt="4">
        <dgm:presLayoutVars>
          <dgm:chMax val="1"/>
          <dgm:bulletEnabled val="1"/>
        </dgm:presLayoutVars>
      </dgm:prSet>
      <dgm:spPr/>
      <dgm:t>
        <a:bodyPr/>
        <a:lstStyle/>
        <a:p>
          <a:endParaRPr lang="zh-TW" altLang="en-US"/>
        </a:p>
      </dgm:t>
    </dgm:pt>
    <dgm:pt modelId="{50BBC5C3-E042-614C-B5FA-8130D295452A}" type="pres">
      <dgm:prSet presAssocID="{4109F809-C396-3348-A633-0532C755ED5B}" presName="descendantText" presStyleLbl="alignAccFollowNode1" presStyleIdx="0" presStyleCnt="4">
        <dgm:presLayoutVars>
          <dgm:bulletEnabled val="1"/>
        </dgm:presLayoutVars>
      </dgm:prSet>
      <dgm:spPr/>
      <dgm:t>
        <a:bodyPr/>
        <a:lstStyle/>
        <a:p>
          <a:endParaRPr lang="zh-TW" altLang="en-US"/>
        </a:p>
      </dgm:t>
    </dgm:pt>
    <dgm:pt modelId="{033DEB7F-93C9-0D44-B36E-3C90BB43E4E8}" type="pres">
      <dgm:prSet presAssocID="{4A8274CF-2C22-5F4F-B78D-7CE9F8EC612D}" presName="sp" presStyleCnt="0"/>
      <dgm:spPr/>
    </dgm:pt>
    <dgm:pt modelId="{E3CE1298-50D5-8D40-9398-2D1DF4EC5D3D}" type="pres">
      <dgm:prSet presAssocID="{BDD81A3C-88AD-C645-AF45-6861751D045A}" presName="linNode" presStyleCnt="0"/>
      <dgm:spPr/>
    </dgm:pt>
    <dgm:pt modelId="{2CA17061-0962-C44A-91C1-248B659E7D15}" type="pres">
      <dgm:prSet presAssocID="{BDD81A3C-88AD-C645-AF45-6861751D045A}" presName="parentText" presStyleLbl="node1" presStyleIdx="1" presStyleCnt="4">
        <dgm:presLayoutVars>
          <dgm:chMax val="1"/>
          <dgm:bulletEnabled val="1"/>
        </dgm:presLayoutVars>
      </dgm:prSet>
      <dgm:spPr/>
      <dgm:t>
        <a:bodyPr/>
        <a:lstStyle/>
        <a:p>
          <a:endParaRPr lang="zh-TW" altLang="en-US"/>
        </a:p>
      </dgm:t>
    </dgm:pt>
    <dgm:pt modelId="{9D3D0DAD-7CE8-244B-84E2-988CD693F621}" type="pres">
      <dgm:prSet presAssocID="{BDD81A3C-88AD-C645-AF45-6861751D045A}" presName="descendantText" presStyleLbl="alignAccFollowNode1" presStyleIdx="1" presStyleCnt="4">
        <dgm:presLayoutVars>
          <dgm:bulletEnabled val="1"/>
        </dgm:presLayoutVars>
      </dgm:prSet>
      <dgm:spPr/>
      <dgm:t>
        <a:bodyPr/>
        <a:lstStyle/>
        <a:p>
          <a:endParaRPr lang="zh-TW" altLang="en-US"/>
        </a:p>
      </dgm:t>
    </dgm:pt>
    <dgm:pt modelId="{5DBBA717-615E-BE4F-80FC-12A3995060EF}" type="pres">
      <dgm:prSet presAssocID="{D5647FFA-E73E-9144-A01D-9D97191804DC}" presName="sp" presStyleCnt="0"/>
      <dgm:spPr/>
    </dgm:pt>
    <dgm:pt modelId="{9A50D717-A09D-C044-AF75-7069A36EEEFB}" type="pres">
      <dgm:prSet presAssocID="{5129D760-5B8E-094F-91C6-387E44DA0952}" presName="linNode" presStyleCnt="0"/>
      <dgm:spPr/>
    </dgm:pt>
    <dgm:pt modelId="{98BAA2EA-A694-C04C-B6AC-BFCEFC77C134}" type="pres">
      <dgm:prSet presAssocID="{5129D760-5B8E-094F-91C6-387E44DA0952}" presName="parentText" presStyleLbl="node1" presStyleIdx="2" presStyleCnt="4">
        <dgm:presLayoutVars>
          <dgm:chMax val="1"/>
          <dgm:bulletEnabled val="1"/>
        </dgm:presLayoutVars>
      </dgm:prSet>
      <dgm:spPr/>
      <dgm:t>
        <a:bodyPr/>
        <a:lstStyle/>
        <a:p>
          <a:endParaRPr lang="zh-TW" altLang="en-US"/>
        </a:p>
      </dgm:t>
    </dgm:pt>
    <dgm:pt modelId="{98A90B23-D9B9-BC4C-8E79-D94036AFF5E1}" type="pres">
      <dgm:prSet presAssocID="{5129D760-5B8E-094F-91C6-387E44DA0952}" presName="descendantText" presStyleLbl="alignAccFollowNode1" presStyleIdx="2" presStyleCnt="4">
        <dgm:presLayoutVars>
          <dgm:bulletEnabled val="1"/>
        </dgm:presLayoutVars>
      </dgm:prSet>
      <dgm:spPr/>
      <dgm:t>
        <a:bodyPr/>
        <a:lstStyle/>
        <a:p>
          <a:endParaRPr lang="zh-TW" altLang="en-US"/>
        </a:p>
      </dgm:t>
    </dgm:pt>
    <dgm:pt modelId="{4348B14C-0585-0548-A7D5-FBCF423B37E9}" type="pres">
      <dgm:prSet presAssocID="{9AC4F6B2-93C6-4148-9339-6979018E5124}" presName="sp" presStyleCnt="0"/>
      <dgm:spPr/>
    </dgm:pt>
    <dgm:pt modelId="{AAF57085-A6A1-A541-9B3A-70EAAD035BB3}" type="pres">
      <dgm:prSet presAssocID="{4A387D42-53C6-C843-814F-C44983272307}" presName="linNode" presStyleCnt="0"/>
      <dgm:spPr/>
    </dgm:pt>
    <dgm:pt modelId="{8819C858-E632-0D43-8674-7FBEC5B1B3D6}" type="pres">
      <dgm:prSet presAssocID="{4A387D42-53C6-C843-814F-C44983272307}" presName="parentText" presStyleLbl="node1" presStyleIdx="3" presStyleCnt="4">
        <dgm:presLayoutVars>
          <dgm:chMax val="1"/>
          <dgm:bulletEnabled val="1"/>
        </dgm:presLayoutVars>
      </dgm:prSet>
      <dgm:spPr/>
      <dgm:t>
        <a:bodyPr/>
        <a:lstStyle/>
        <a:p>
          <a:endParaRPr lang="zh-TW" altLang="en-US"/>
        </a:p>
      </dgm:t>
    </dgm:pt>
    <dgm:pt modelId="{7FA7B69F-A095-F742-9B16-44356BF3FED0}" type="pres">
      <dgm:prSet presAssocID="{4A387D42-53C6-C843-814F-C44983272307}" presName="descendantText" presStyleLbl="alignAccFollowNode1" presStyleIdx="3" presStyleCnt="4">
        <dgm:presLayoutVars>
          <dgm:bulletEnabled val="1"/>
        </dgm:presLayoutVars>
      </dgm:prSet>
      <dgm:spPr/>
      <dgm:t>
        <a:bodyPr/>
        <a:lstStyle/>
        <a:p>
          <a:endParaRPr lang="zh-TW" altLang="en-US"/>
        </a:p>
      </dgm:t>
    </dgm:pt>
  </dgm:ptLst>
  <dgm:cxnLst>
    <dgm:cxn modelId="{C156C052-13FA-3D4F-AD93-CE4EF4DC9B48}" type="presOf" srcId="{E0164A56-6C97-EC43-A285-EC66CB2FA75D}" destId="{9D3D0DAD-7CE8-244B-84E2-988CD693F621}" srcOrd="0" destOrd="0" presId="urn:microsoft.com/office/officeart/2005/8/layout/vList5"/>
    <dgm:cxn modelId="{6836A6E3-47DD-5944-A6CC-AFFB555D2B4B}" type="presOf" srcId="{D2C6F4E6-367D-9C4C-82BA-D26365CB6308}" destId="{98A90B23-D9B9-BC4C-8E79-D94036AFF5E1}" srcOrd="0" destOrd="0" presId="urn:microsoft.com/office/officeart/2005/8/layout/vList5"/>
    <dgm:cxn modelId="{33D0FF12-BD59-AF41-B196-5C2E0962CAB9}" srcId="{4109F809-C396-3348-A633-0532C755ED5B}" destId="{7590FCC2-D85C-5742-A543-0F967F8F751E}" srcOrd="0" destOrd="0" parTransId="{41A6696A-7613-A848-B0F6-CC3C69B1A58B}" sibTransId="{7EE5EF77-A412-1D4D-97F7-AC7379355BFC}"/>
    <dgm:cxn modelId="{390E7B97-E749-9345-8FAE-2CB76C87350D}" type="presOf" srcId="{4109F809-C396-3348-A633-0532C755ED5B}" destId="{186FBC68-AB59-F343-9563-8CCE52270216}" srcOrd="0" destOrd="0" presId="urn:microsoft.com/office/officeart/2005/8/layout/vList5"/>
    <dgm:cxn modelId="{E8BCAC34-0D3B-7F45-8D85-2D0A086E29EB}" type="presOf" srcId="{5129D760-5B8E-094F-91C6-387E44DA0952}" destId="{98BAA2EA-A694-C04C-B6AC-BFCEFC77C134}" srcOrd="0" destOrd="0" presId="urn:microsoft.com/office/officeart/2005/8/layout/vList5"/>
    <dgm:cxn modelId="{05AF0A1E-F0BE-8A43-859F-F0D74BD14C1D}" srcId="{B42361EF-49D4-2843-98FD-E8CD96D570A2}" destId="{BDD81A3C-88AD-C645-AF45-6861751D045A}" srcOrd="1" destOrd="0" parTransId="{DDFD1554-761F-6543-8934-B6504F7C242D}" sibTransId="{D5647FFA-E73E-9144-A01D-9D97191804DC}"/>
    <dgm:cxn modelId="{58193D96-E90F-7744-8793-F87D111C1DCA}" type="presOf" srcId="{BDD81A3C-88AD-C645-AF45-6861751D045A}" destId="{2CA17061-0962-C44A-91C1-248B659E7D15}" srcOrd="0" destOrd="0" presId="urn:microsoft.com/office/officeart/2005/8/layout/vList5"/>
    <dgm:cxn modelId="{CE251871-0228-6645-8E4D-53D07DD72B54}" srcId="{BDD81A3C-88AD-C645-AF45-6861751D045A}" destId="{E0164A56-6C97-EC43-A285-EC66CB2FA75D}" srcOrd="0" destOrd="0" parTransId="{0CE00810-78FF-D446-9582-6896F34070ED}" sibTransId="{68411975-681D-C348-ACA4-5B5598A8779B}"/>
    <dgm:cxn modelId="{57ED725D-49E0-734B-A52C-106FECADBACC}" type="presOf" srcId="{B42361EF-49D4-2843-98FD-E8CD96D570A2}" destId="{F79F3859-56A3-6D48-BD4C-BA02FD29A423}" srcOrd="0" destOrd="0" presId="urn:microsoft.com/office/officeart/2005/8/layout/vList5"/>
    <dgm:cxn modelId="{2ACD011A-1E0F-6A44-B5E4-800606CF0388}" srcId="{4A387D42-53C6-C843-814F-C44983272307}" destId="{F3D38CCF-4BBE-FE4A-A02B-287D3354DD88}" srcOrd="0" destOrd="0" parTransId="{50D228FB-5DA9-324B-94A6-744C25E278B8}" sibTransId="{E7CFF897-F9FA-AE4A-BA25-25F187865710}"/>
    <dgm:cxn modelId="{D718411A-E3D9-344F-A37A-AF72E7611DFB}" srcId="{B42361EF-49D4-2843-98FD-E8CD96D570A2}" destId="{5129D760-5B8E-094F-91C6-387E44DA0952}" srcOrd="2" destOrd="0" parTransId="{AB3B8706-7A66-8A4B-A160-8A47ECEFF8D6}" sibTransId="{9AC4F6B2-93C6-4148-9339-6979018E5124}"/>
    <dgm:cxn modelId="{BD66B2CF-30AD-0A49-A8AE-643D45277BEA}" srcId="{B42361EF-49D4-2843-98FD-E8CD96D570A2}" destId="{4109F809-C396-3348-A633-0532C755ED5B}" srcOrd="0" destOrd="0" parTransId="{9296A515-6033-AD4D-BF5C-06CFF60BD38E}" sibTransId="{4A8274CF-2C22-5F4F-B78D-7CE9F8EC612D}"/>
    <dgm:cxn modelId="{0CDDED46-86A1-174F-A0F4-E1D097414A65}" type="presOf" srcId="{4A387D42-53C6-C843-814F-C44983272307}" destId="{8819C858-E632-0D43-8674-7FBEC5B1B3D6}" srcOrd="0" destOrd="0" presId="urn:microsoft.com/office/officeart/2005/8/layout/vList5"/>
    <dgm:cxn modelId="{C6B6E00C-5627-F04E-9D95-6348093C40F3}" srcId="{5129D760-5B8E-094F-91C6-387E44DA0952}" destId="{D2C6F4E6-367D-9C4C-82BA-D26365CB6308}" srcOrd="0" destOrd="0" parTransId="{3D23EE9C-22EC-8B45-B72A-5277F7044297}" sibTransId="{579FF36B-499E-BB4A-BF65-E3CA54A9439B}"/>
    <dgm:cxn modelId="{81DCF2F7-F4C1-5C42-B707-4E6CEFBA6769}" srcId="{B42361EF-49D4-2843-98FD-E8CD96D570A2}" destId="{4A387D42-53C6-C843-814F-C44983272307}" srcOrd="3" destOrd="0" parTransId="{2C381C64-D746-A345-A525-F6F94F5FE325}" sibTransId="{AA3D0B86-E4DF-5D40-B0C9-787426D23675}"/>
    <dgm:cxn modelId="{F3522F20-87D7-1A48-99B3-30394A73C551}" type="presOf" srcId="{F3D38CCF-4BBE-FE4A-A02B-287D3354DD88}" destId="{7FA7B69F-A095-F742-9B16-44356BF3FED0}" srcOrd="0" destOrd="0" presId="urn:microsoft.com/office/officeart/2005/8/layout/vList5"/>
    <dgm:cxn modelId="{5A58FB5F-ABEA-1241-BC71-9473BEE25A39}" type="presOf" srcId="{7590FCC2-D85C-5742-A543-0F967F8F751E}" destId="{50BBC5C3-E042-614C-B5FA-8130D295452A}" srcOrd="0" destOrd="0" presId="urn:microsoft.com/office/officeart/2005/8/layout/vList5"/>
    <dgm:cxn modelId="{1C51E92D-EBAE-944D-88F8-E451F82E096C}" type="presParOf" srcId="{F79F3859-56A3-6D48-BD4C-BA02FD29A423}" destId="{D2568466-376C-F945-A574-3187A978474E}" srcOrd="0" destOrd="0" presId="urn:microsoft.com/office/officeart/2005/8/layout/vList5"/>
    <dgm:cxn modelId="{E467F023-9CAE-BA42-B062-DC383E2F2E69}" type="presParOf" srcId="{D2568466-376C-F945-A574-3187A978474E}" destId="{186FBC68-AB59-F343-9563-8CCE52270216}" srcOrd="0" destOrd="0" presId="urn:microsoft.com/office/officeart/2005/8/layout/vList5"/>
    <dgm:cxn modelId="{64447230-9250-1D42-8FFE-98B7C6C38734}" type="presParOf" srcId="{D2568466-376C-F945-A574-3187A978474E}" destId="{50BBC5C3-E042-614C-B5FA-8130D295452A}" srcOrd="1" destOrd="0" presId="urn:microsoft.com/office/officeart/2005/8/layout/vList5"/>
    <dgm:cxn modelId="{4DBFD655-B223-D142-9276-E8A7D2446EF9}" type="presParOf" srcId="{F79F3859-56A3-6D48-BD4C-BA02FD29A423}" destId="{033DEB7F-93C9-0D44-B36E-3C90BB43E4E8}" srcOrd="1" destOrd="0" presId="urn:microsoft.com/office/officeart/2005/8/layout/vList5"/>
    <dgm:cxn modelId="{3ACD82E8-05F8-C34B-856F-495AC595B2F3}" type="presParOf" srcId="{F79F3859-56A3-6D48-BD4C-BA02FD29A423}" destId="{E3CE1298-50D5-8D40-9398-2D1DF4EC5D3D}" srcOrd="2" destOrd="0" presId="urn:microsoft.com/office/officeart/2005/8/layout/vList5"/>
    <dgm:cxn modelId="{08BF56A2-DF65-A043-8960-FDE9DEFA3E08}" type="presParOf" srcId="{E3CE1298-50D5-8D40-9398-2D1DF4EC5D3D}" destId="{2CA17061-0962-C44A-91C1-248B659E7D15}" srcOrd="0" destOrd="0" presId="urn:microsoft.com/office/officeart/2005/8/layout/vList5"/>
    <dgm:cxn modelId="{0CFC675C-9BDD-0E4D-BC22-F4A5B168B56B}" type="presParOf" srcId="{E3CE1298-50D5-8D40-9398-2D1DF4EC5D3D}" destId="{9D3D0DAD-7CE8-244B-84E2-988CD693F621}" srcOrd="1" destOrd="0" presId="urn:microsoft.com/office/officeart/2005/8/layout/vList5"/>
    <dgm:cxn modelId="{CB2DD61C-02A5-0642-957E-69B7DD886314}" type="presParOf" srcId="{F79F3859-56A3-6D48-BD4C-BA02FD29A423}" destId="{5DBBA717-615E-BE4F-80FC-12A3995060EF}" srcOrd="3" destOrd="0" presId="urn:microsoft.com/office/officeart/2005/8/layout/vList5"/>
    <dgm:cxn modelId="{857375DA-9ED2-6C40-801D-D61650EF083A}" type="presParOf" srcId="{F79F3859-56A3-6D48-BD4C-BA02FD29A423}" destId="{9A50D717-A09D-C044-AF75-7069A36EEEFB}" srcOrd="4" destOrd="0" presId="urn:microsoft.com/office/officeart/2005/8/layout/vList5"/>
    <dgm:cxn modelId="{B18EC073-2E1C-CD4C-AD33-B88CE41DDFD4}" type="presParOf" srcId="{9A50D717-A09D-C044-AF75-7069A36EEEFB}" destId="{98BAA2EA-A694-C04C-B6AC-BFCEFC77C134}" srcOrd="0" destOrd="0" presId="urn:microsoft.com/office/officeart/2005/8/layout/vList5"/>
    <dgm:cxn modelId="{86DC3CC8-67D8-4A41-B1BA-FA4529BD1EDD}" type="presParOf" srcId="{9A50D717-A09D-C044-AF75-7069A36EEEFB}" destId="{98A90B23-D9B9-BC4C-8E79-D94036AFF5E1}" srcOrd="1" destOrd="0" presId="urn:microsoft.com/office/officeart/2005/8/layout/vList5"/>
    <dgm:cxn modelId="{ACB124C0-3739-584F-9BB2-7CBFB16E2BA1}" type="presParOf" srcId="{F79F3859-56A3-6D48-BD4C-BA02FD29A423}" destId="{4348B14C-0585-0548-A7D5-FBCF423B37E9}" srcOrd="5" destOrd="0" presId="urn:microsoft.com/office/officeart/2005/8/layout/vList5"/>
    <dgm:cxn modelId="{6387F960-CD4B-B44F-8B15-1F4B3DFF3126}" type="presParOf" srcId="{F79F3859-56A3-6D48-BD4C-BA02FD29A423}" destId="{AAF57085-A6A1-A541-9B3A-70EAAD035BB3}" srcOrd="6" destOrd="0" presId="urn:microsoft.com/office/officeart/2005/8/layout/vList5"/>
    <dgm:cxn modelId="{558CEBBC-1A2E-E64B-9B90-5F638A6D8BE1}" type="presParOf" srcId="{AAF57085-A6A1-A541-9B3A-70EAAD035BB3}" destId="{8819C858-E632-0D43-8674-7FBEC5B1B3D6}" srcOrd="0" destOrd="0" presId="urn:microsoft.com/office/officeart/2005/8/layout/vList5"/>
    <dgm:cxn modelId="{190E523E-82AD-F44B-98E9-62398C7C471C}" type="presParOf" srcId="{AAF57085-A6A1-A541-9B3A-70EAAD035BB3}" destId="{7FA7B69F-A095-F742-9B16-44356BF3FED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6EB34E-82C9-2C47-BA13-5D7D1E0CD8B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3E9CFCB3-4325-AD47-B18D-78B69F594540}">
      <dgm:prSet/>
      <dgm:spPr/>
      <dgm:t>
        <a:bodyPr/>
        <a:lstStyle/>
        <a:p>
          <a:r>
            <a:rPr lang="zh-TW" dirty="0"/>
            <a:t>修滿至少</a:t>
          </a:r>
          <a:r>
            <a:rPr lang="en-US" dirty="0"/>
            <a:t>34</a:t>
          </a:r>
          <a:r>
            <a:rPr lang="zh-TW" dirty="0"/>
            <a:t>學分</a:t>
          </a:r>
        </a:p>
      </dgm:t>
    </dgm:pt>
    <dgm:pt modelId="{410E4532-84A5-084E-AA67-03219761103F}" type="parTrans" cxnId="{09A13B6D-EB80-4D40-AA4E-1020E1CBD813}">
      <dgm:prSet/>
      <dgm:spPr/>
      <dgm:t>
        <a:bodyPr/>
        <a:lstStyle/>
        <a:p>
          <a:endParaRPr lang="zh-TW" altLang="en-US"/>
        </a:p>
      </dgm:t>
    </dgm:pt>
    <dgm:pt modelId="{4E25BCAD-5BB1-F841-9073-ABA1F80DEB40}" type="sibTrans" cxnId="{09A13B6D-EB80-4D40-AA4E-1020E1CBD813}">
      <dgm:prSet/>
      <dgm:spPr/>
      <dgm:t>
        <a:bodyPr/>
        <a:lstStyle/>
        <a:p>
          <a:endParaRPr lang="zh-TW" altLang="en-US"/>
        </a:p>
      </dgm:t>
    </dgm:pt>
    <dgm:pt modelId="{F1A4EA79-1EDF-F74A-BCDB-4B6A5A5E9C4F}">
      <dgm:prSet/>
      <dgm:spPr/>
      <dgm:t>
        <a:bodyPr/>
        <a:lstStyle/>
        <a:p>
          <a:r>
            <a:rPr lang="en-US" dirty="0"/>
            <a:t>19</a:t>
          </a:r>
          <a:r>
            <a:rPr lang="zh-TW" dirty="0"/>
            <a:t>必修學分（含論文寫作</a:t>
          </a:r>
          <a:r>
            <a:rPr lang="en-US" dirty="0"/>
            <a:t>6</a:t>
          </a:r>
          <a:r>
            <a:rPr lang="zh-TW" dirty="0"/>
            <a:t>學分）</a:t>
          </a:r>
          <a:r>
            <a:rPr lang="en-US" dirty="0"/>
            <a:t>+</a:t>
          </a:r>
          <a:r>
            <a:rPr lang="zh-TW" dirty="0"/>
            <a:t>模組課程</a:t>
          </a:r>
          <a:r>
            <a:rPr lang="en-US" dirty="0"/>
            <a:t>15</a:t>
          </a:r>
          <a:r>
            <a:rPr lang="zh-TW" dirty="0"/>
            <a:t>選修學分，並通過資格考及碩士學位論文口試始得畢業。</a:t>
          </a:r>
        </a:p>
      </dgm:t>
    </dgm:pt>
    <dgm:pt modelId="{52198931-5906-B24F-ADE3-DB4F20B42B88}" type="parTrans" cxnId="{D44C3EA7-90F6-B247-B8FA-9CB2DB405E67}">
      <dgm:prSet/>
      <dgm:spPr/>
      <dgm:t>
        <a:bodyPr/>
        <a:lstStyle/>
        <a:p>
          <a:endParaRPr lang="zh-TW" altLang="en-US"/>
        </a:p>
      </dgm:t>
    </dgm:pt>
    <dgm:pt modelId="{11D18D93-94A4-974D-8EE7-B357B6E30116}" type="sibTrans" cxnId="{D44C3EA7-90F6-B247-B8FA-9CB2DB405E67}">
      <dgm:prSet/>
      <dgm:spPr/>
      <dgm:t>
        <a:bodyPr/>
        <a:lstStyle/>
        <a:p>
          <a:endParaRPr lang="zh-TW" altLang="en-US"/>
        </a:p>
      </dgm:t>
    </dgm:pt>
    <dgm:pt modelId="{68EEC314-321A-9743-BA1B-FB11228C003F}">
      <dgm:prSet/>
      <dgm:spPr/>
      <dgm:t>
        <a:bodyPr/>
        <a:lstStyle/>
        <a:p>
          <a:r>
            <a:rPr lang="zh-TW" dirty="0"/>
            <a:t>選修課以當學期開課為主。</a:t>
          </a:r>
        </a:p>
      </dgm:t>
    </dgm:pt>
    <dgm:pt modelId="{6E51FFE6-71BE-5548-BD3F-A338E931C74D}" type="parTrans" cxnId="{1DA78802-B1F0-544E-8B35-BE94FC06A265}">
      <dgm:prSet/>
      <dgm:spPr/>
      <dgm:t>
        <a:bodyPr/>
        <a:lstStyle/>
        <a:p>
          <a:endParaRPr lang="zh-TW" altLang="en-US"/>
        </a:p>
      </dgm:t>
    </dgm:pt>
    <dgm:pt modelId="{3C948541-0A58-9A4B-A31D-1C48D1C4AC24}" type="sibTrans" cxnId="{1DA78802-B1F0-544E-8B35-BE94FC06A265}">
      <dgm:prSet/>
      <dgm:spPr/>
      <dgm:t>
        <a:bodyPr/>
        <a:lstStyle/>
        <a:p>
          <a:endParaRPr lang="zh-TW" altLang="en-US"/>
        </a:p>
      </dgm:t>
    </dgm:pt>
    <dgm:pt modelId="{BD914C55-52A4-AD47-AE77-AB14E409412F}">
      <dgm:prSet/>
      <dgm:spPr/>
      <dgm:t>
        <a:bodyPr/>
        <a:lstStyle/>
        <a:p>
          <a:r>
            <a:rPr lang="zh-TW" dirty="0"/>
            <a:t>赴東南亞姊妹校擔任交換研究生，最高抵免畢業所需學分以</a:t>
          </a:r>
          <a:r>
            <a:rPr lang="en-US" dirty="0"/>
            <a:t>9</a:t>
          </a:r>
          <a:r>
            <a:rPr lang="zh-TW" dirty="0"/>
            <a:t>學分為上限。</a:t>
          </a:r>
        </a:p>
      </dgm:t>
    </dgm:pt>
    <dgm:pt modelId="{D6A165C9-71D4-214D-B7BE-D64228DB2196}" type="parTrans" cxnId="{B4C57004-9354-EE40-92A4-A9759B6117DE}">
      <dgm:prSet/>
      <dgm:spPr/>
      <dgm:t>
        <a:bodyPr/>
        <a:lstStyle/>
        <a:p>
          <a:endParaRPr lang="zh-TW" altLang="en-US"/>
        </a:p>
      </dgm:t>
    </dgm:pt>
    <dgm:pt modelId="{91688DAC-2E3F-CC44-BE68-A279253077D1}" type="sibTrans" cxnId="{B4C57004-9354-EE40-92A4-A9759B6117DE}">
      <dgm:prSet/>
      <dgm:spPr/>
      <dgm:t>
        <a:bodyPr/>
        <a:lstStyle/>
        <a:p>
          <a:endParaRPr lang="zh-TW" altLang="en-US"/>
        </a:p>
      </dgm:t>
    </dgm:pt>
    <dgm:pt modelId="{77237FA6-0095-344F-A7B9-10DDDCE42935}">
      <dgm:prSet/>
      <dgm:spPr/>
      <dgm:t>
        <a:bodyPr/>
        <a:lstStyle/>
        <a:p>
          <a:r>
            <a:rPr lang="zh-TW" dirty="0"/>
            <a:t>申請碩士學位考試前，須通過「文藻外語大學學術倫理教育課程實施要點」所訂之倫理教育課程。</a:t>
          </a:r>
        </a:p>
      </dgm:t>
    </dgm:pt>
    <dgm:pt modelId="{6F6C2D09-56E1-3A40-BAA5-348F030FDB82}" type="parTrans" cxnId="{5D5F8B6D-3BC5-204A-8C4E-A56FF1C4B553}">
      <dgm:prSet/>
      <dgm:spPr/>
      <dgm:t>
        <a:bodyPr/>
        <a:lstStyle/>
        <a:p>
          <a:endParaRPr lang="zh-TW" altLang="en-US"/>
        </a:p>
      </dgm:t>
    </dgm:pt>
    <dgm:pt modelId="{DB9CEC6F-D73E-2343-B9AB-30241A5CE43B}" type="sibTrans" cxnId="{5D5F8B6D-3BC5-204A-8C4E-A56FF1C4B553}">
      <dgm:prSet/>
      <dgm:spPr/>
      <dgm:t>
        <a:bodyPr/>
        <a:lstStyle/>
        <a:p>
          <a:endParaRPr lang="zh-TW" altLang="en-US"/>
        </a:p>
      </dgm:t>
    </dgm:pt>
    <dgm:pt modelId="{1A13433A-AF0B-5649-9D9E-9008E2474494}" type="pres">
      <dgm:prSet presAssocID="{B66EB34E-82C9-2C47-BA13-5D7D1E0CD8BA}" presName="linear" presStyleCnt="0">
        <dgm:presLayoutVars>
          <dgm:animLvl val="lvl"/>
          <dgm:resizeHandles val="exact"/>
        </dgm:presLayoutVars>
      </dgm:prSet>
      <dgm:spPr/>
      <dgm:t>
        <a:bodyPr/>
        <a:lstStyle/>
        <a:p>
          <a:endParaRPr lang="zh-TW" altLang="en-US"/>
        </a:p>
      </dgm:t>
    </dgm:pt>
    <dgm:pt modelId="{B6741641-4F8D-1341-B1F3-2E51DD539864}" type="pres">
      <dgm:prSet presAssocID="{3E9CFCB3-4325-AD47-B18D-78B69F594540}" presName="parentText" presStyleLbl="node1" presStyleIdx="0" presStyleCnt="4">
        <dgm:presLayoutVars>
          <dgm:chMax val="0"/>
          <dgm:bulletEnabled val="1"/>
        </dgm:presLayoutVars>
      </dgm:prSet>
      <dgm:spPr/>
      <dgm:t>
        <a:bodyPr/>
        <a:lstStyle/>
        <a:p>
          <a:endParaRPr lang="zh-TW" altLang="en-US"/>
        </a:p>
      </dgm:t>
    </dgm:pt>
    <dgm:pt modelId="{1AEDFE73-04CE-544B-9D16-29B7B5DDE029}" type="pres">
      <dgm:prSet presAssocID="{3E9CFCB3-4325-AD47-B18D-78B69F594540}" presName="childText" presStyleLbl="revTx" presStyleIdx="0" presStyleCnt="1">
        <dgm:presLayoutVars>
          <dgm:bulletEnabled val="1"/>
        </dgm:presLayoutVars>
      </dgm:prSet>
      <dgm:spPr/>
      <dgm:t>
        <a:bodyPr/>
        <a:lstStyle/>
        <a:p>
          <a:endParaRPr lang="zh-TW" altLang="en-US"/>
        </a:p>
      </dgm:t>
    </dgm:pt>
    <dgm:pt modelId="{DC3F1F12-F64D-394B-AD01-BDD310E68B0D}" type="pres">
      <dgm:prSet presAssocID="{68EEC314-321A-9743-BA1B-FB11228C003F}" presName="parentText" presStyleLbl="node1" presStyleIdx="1" presStyleCnt="4">
        <dgm:presLayoutVars>
          <dgm:chMax val="0"/>
          <dgm:bulletEnabled val="1"/>
        </dgm:presLayoutVars>
      </dgm:prSet>
      <dgm:spPr/>
      <dgm:t>
        <a:bodyPr/>
        <a:lstStyle/>
        <a:p>
          <a:endParaRPr lang="zh-TW" altLang="en-US"/>
        </a:p>
      </dgm:t>
    </dgm:pt>
    <dgm:pt modelId="{FB4B0550-17AB-114E-BA5D-E65A4ACA5B65}" type="pres">
      <dgm:prSet presAssocID="{3C948541-0A58-9A4B-A31D-1C48D1C4AC24}" presName="spacer" presStyleCnt="0"/>
      <dgm:spPr/>
    </dgm:pt>
    <dgm:pt modelId="{3314DE44-9C37-8445-939C-2B6592BB9F72}" type="pres">
      <dgm:prSet presAssocID="{BD914C55-52A4-AD47-AE77-AB14E409412F}" presName="parentText" presStyleLbl="node1" presStyleIdx="2" presStyleCnt="4">
        <dgm:presLayoutVars>
          <dgm:chMax val="0"/>
          <dgm:bulletEnabled val="1"/>
        </dgm:presLayoutVars>
      </dgm:prSet>
      <dgm:spPr/>
      <dgm:t>
        <a:bodyPr/>
        <a:lstStyle/>
        <a:p>
          <a:endParaRPr lang="zh-TW" altLang="en-US"/>
        </a:p>
      </dgm:t>
    </dgm:pt>
    <dgm:pt modelId="{52B41EA6-7C4C-034D-A0D8-C6D7BB4D9472}" type="pres">
      <dgm:prSet presAssocID="{91688DAC-2E3F-CC44-BE68-A279253077D1}" presName="spacer" presStyleCnt="0"/>
      <dgm:spPr/>
    </dgm:pt>
    <dgm:pt modelId="{3F2B5972-244E-A948-9523-9F2F4BAA93A5}" type="pres">
      <dgm:prSet presAssocID="{77237FA6-0095-344F-A7B9-10DDDCE42935}" presName="parentText" presStyleLbl="node1" presStyleIdx="3" presStyleCnt="4">
        <dgm:presLayoutVars>
          <dgm:chMax val="0"/>
          <dgm:bulletEnabled val="1"/>
        </dgm:presLayoutVars>
      </dgm:prSet>
      <dgm:spPr/>
      <dgm:t>
        <a:bodyPr/>
        <a:lstStyle/>
        <a:p>
          <a:endParaRPr lang="zh-TW" altLang="en-US"/>
        </a:p>
      </dgm:t>
    </dgm:pt>
  </dgm:ptLst>
  <dgm:cxnLst>
    <dgm:cxn modelId="{4FA6099F-C2E5-E54B-8BEB-ECB5B7C3D9B3}" type="presOf" srcId="{B66EB34E-82C9-2C47-BA13-5D7D1E0CD8BA}" destId="{1A13433A-AF0B-5649-9D9E-9008E2474494}" srcOrd="0" destOrd="0" presId="urn:microsoft.com/office/officeart/2005/8/layout/vList2"/>
    <dgm:cxn modelId="{09A13B6D-EB80-4D40-AA4E-1020E1CBD813}" srcId="{B66EB34E-82C9-2C47-BA13-5D7D1E0CD8BA}" destId="{3E9CFCB3-4325-AD47-B18D-78B69F594540}" srcOrd="0" destOrd="0" parTransId="{410E4532-84A5-084E-AA67-03219761103F}" sibTransId="{4E25BCAD-5BB1-F841-9073-ABA1F80DEB40}"/>
    <dgm:cxn modelId="{6587451C-0DCE-4C46-B765-4D539A49DE9C}" type="presOf" srcId="{68EEC314-321A-9743-BA1B-FB11228C003F}" destId="{DC3F1F12-F64D-394B-AD01-BDD310E68B0D}" srcOrd="0" destOrd="0" presId="urn:microsoft.com/office/officeart/2005/8/layout/vList2"/>
    <dgm:cxn modelId="{5D5F8B6D-3BC5-204A-8C4E-A56FF1C4B553}" srcId="{B66EB34E-82C9-2C47-BA13-5D7D1E0CD8BA}" destId="{77237FA6-0095-344F-A7B9-10DDDCE42935}" srcOrd="3" destOrd="0" parTransId="{6F6C2D09-56E1-3A40-BAA5-348F030FDB82}" sibTransId="{DB9CEC6F-D73E-2343-B9AB-30241A5CE43B}"/>
    <dgm:cxn modelId="{D44C3EA7-90F6-B247-B8FA-9CB2DB405E67}" srcId="{3E9CFCB3-4325-AD47-B18D-78B69F594540}" destId="{F1A4EA79-1EDF-F74A-BCDB-4B6A5A5E9C4F}" srcOrd="0" destOrd="0" parTransId="{52198931-5906-B24F-ADE3-DB4F20B42B88}" sibTransId="{11D18D93-94A4-974D-8EE7-B357B6E30116}"/>
    <dgm:cxn modelId="{8AD537B0-8B53-C541-AE38-0EB14EB7A85F}" type="presOf" srcId="{3E9CFCB3-4325-AD47-B18D-78B69F594540}" destId="{B6741641-4F8D-1341-B1F3-2E51DD539864}" srcOrd="0" destOrd="0" presId="urn:microsoft.com/office/officeart/2005/8/layout/vList2"/>
    <dgm:cxn modelId="{F6BD3188-EEA6-6C48-9529-68551E2A5344}" type="presOf" srcId="{F1A4EA79-1EDF-F74A-BCDB-4B6A5A5E9C4F}" destId="{1AEDFE73-04CE-544B-9D16-29B7B5DDE029}" srcOrd="0" destOrd="0" presId="urn:microsoft.com/office/officeart/2005/8/layout/vList2"/>
    <dgm:cxn modelId="{B4C57004-9354-EE40-92A4-A9759B6117DE}" srcId="{B66EB34E-82C9-2C47-BA13-5D7D1E0CD8BA}" destId="{BD914C55-52A4-AD47-AE77-AB14E409412F}" srcOrd="2" destOrd="0" parTransId="{D6A165C9-71D4-214D-B7BE-D64228DB2196}" sibTransId="{91688DAC-2E3F-CC44-BE68-A279253077D1}"/>
    <dgm:cxn modelId="{0E142636-3DE4-4A43-BF86-D87935E9428B}" type="presOf" srcId="{77237FA6-0095-344F-A7B9-10DDDCE42935}" destId="{3F2B5972-244E-A948-9523-9F2F4BAA93A5}" srcOrd="0" destOrd="0" presId="urn:microsoft.com/office/officeart/2005/8/layout/vList2"/>
    <dgm:cxn modelId="{1DA78802-B1F0-544E-8B35-BE94FC06A265}" srcId="{B66EB34E-82C9-2C47-BA13-5D7D1E0CD8BA}" destId="{68EEC314-321A-9743-BA1B-FB11228C003F}" srcOrd="1" destOrd="0" parTransId="{6E51FFE6-71BE-5548-BD3F-A338E931C74D}" sibTransId="{3C948541-0A58-9A4B-A31D-1C48D1C4AC24}"/>
    <dgm:cxn modelId="{009D55B7-76E3-6F44-B73E-6770F9955384}" type="presOf" srcId="{BD914C55-52A4-AD47-AE77-AB14E409412F}" destId="{3314DE44-9C37-8445-939C-2B6592BB9F72}" srcOrd="0" destOrd="0" presId="urn:microsoft.com/office/officeart/2005/8/layout/vList2"/>
    <dgm:cxn modelId="{4C472D1F-2106-6C4C-8295-865D20747ACC}" type="presParOf" srcId="{1A13433A-AF0B-5649-9D9E-9008E2474494}" destId="{B6741641-4F8D-1341-B1F3-2E51DD539864}" srcOrd="0" destOrd="0" presId="urn:microsoft.com/office/officeart/2005/8/layout/vList2"/>
    <dgm:cxn modelId="{F4FE7B27-4E9E-DC4D-B242-2709E522D79C}" type="presParOf" srcId="{1A13433A-AF0B-5649-9D9E-9008E2474494}" destId="{1AEDFE73-04CE-544B-9D16-29B7B5DDE029}" srcOrd="1" destOrd="0" presId="urn:microsoft.com/office/officeart/2005/8/layout/vList2"/>
    <dgm:cxn modelId="{66992E6B-F961-F041-A365-86FD7943BE88}" type="presParOf" srcId="{1A13433A-AF0B-5649-9D9E-9008E2474494}" destId="{DC3F1F12-F64D-394B-AD01-BDD310E68B0D}" srcOrd="2" destOrd="0" presId="urn:microsoft.com/office/officeart/2005/8/layout/vList2"/>
    <dgm:cxn modelId="{EC6D956F-CBA7-0346-8015-F5D57302BEAF}" type="presParOf" srcId="{1A13433A-AF0B-5649-9D9E-9008E2474494}" destId="{FB4B0550-17AB-114E-BA5D-E65A4ACA5B65}" srcOrd="3" destOrd="0" presId="urn:microsoft.com/office/officeart/2005/8/layout/vList2"/>
    <dgm:cxn modelId="{913569C4-67D8-8C45-BC61-50C6AE764F8A}" type="presParOf" srcId="{1A13433A-AF0B-5649-9D9E-9008E2474494}" destId="{3314DE44-9C37-8445-939C-2B6592BB9F72}" srcOrd="4" destOrd="0" presId="urn:microsoft.com/office/officeart/2005/8/layout/vList2"/>
    <dgm:cxn modelId="{8D90BA56-BBE1-D140-A5D9-D37B174633AA}" type="presParOf" srcId="{1A13433A-AF0B-5649-9D9E-9008E2474494}" destId="{52B41EA6-7C4C-034D-A0D8-C6D7BB4D9472}" srcOrd="5" destOrd="0" presId="urn:microsoft.com/office/officeart/2005/8/layout/vList2"/>
    <dgm:cxn modelId="{FF3E6304-669A-BE49-A315-386D1CA2EF0E}" type="presParOf" srcId="{1A13433A-AF0B-5649-9D9E-9008E2474494}" destId="{3F2B5972-244E-A948-9523-9F2F4BAA93A5}"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C14533-5A0F-BC40-8911-6D8C139B1A7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C83077B8-7B22-F34E-BB19-9D1C870AE86A}">
      <dgm:prSet/>
      <dgm:spPr>
        <a:solidFill>
          <a:schemeClr val="accent6">
            <a:lumMod val="60000"/>
            <a:lumOff val="40000"/>
          </a:schemeClr>
        </a:solidFill>
      </dgm:spPr>
      <dgm:t>
        <a:bodyPr/>
        <a:lstStyle/>
        <a:p>
          <a:r>
            <a:rPr lang="zh-TW" dirty="0">
              <a:solidFill>
                <a:schemeClr val="tx1"/>
              </a:solidFill>
            </a:rPr>
            <a:t>擇一語種，選修大學部之初級東南亞語言類別課程，並修滿合計</a:t>
          </a:r>
          <a:r>
            <a:rPr lang="en-US" dirty="0">
              <a:solidFill>
                <a:schemeClr val="tx1"/>
              </a:solidFill>
            </a:rPr>
            <a:t>4</a:t>
          </a:r>
          <a:r>
            <a:rPr lang="zh-TW" dirty="0">
              <a:solidFill>
                <a:schemeClr val="tx1"/>
              </a:solidFill>
            </a:rPr>
            <a:t>學分，以抵修本碩士學位學程之「東南亞語言</a:t>
          </a:r>
          <a:r>
            <a:rPr lang="en-US" dirty="0">
              <a:solidFill>
                <a:schemeClr val="tx1"/>
              </a:solidFill>
            </a:rPr>
            <a:t>(</a:t>
          </a:r>
          <a:r>
            <a:rPr lang="zh-TW" dirty="0">
              <a:solidFill>
                <a:schemeClr val="tx1"/>
              </a:solidFill>
            </a:rPr>
            <a:t>一</a:t>
          </a:r>
          <a:r>
            <a:rPr lang="en-US" dirty="0">
              <a:solidFill>
                <a:schemeClr val="tx1"/>
              </a:solidFill>
            </a:rPr>
            <a:t>)</a:t>
          </a:r>
          <a:r>
            <a:rPr lang="zh-TW" dirty="0">
              <a:solidFill>
                <a:schemeClr val="tx1"/>
              </a:solidFill>
            </a:rPr>
            <a:t>」、「東南亞語言</a:t>
          </a:r>
          <a:r>
            <a:rPr lang="en-US" dirty="0">
              <a:solidFill>
                <a:schemeClr val="tx1"/>
              </a:solidFill>
            </a:rPr>
            <a:t>(</a:t>
          </a:r>
          <a:r>
            <a:rPr lang="zh-TW" dirty="0">
              <a:solidFill>
                <a:schemeClr val="tx1"/>
              </a:solidFill>
            </a:rPr>
            <a:t>二</a:t>
          </a:r>
          <a:r>
            <a:rPr lang="en-US" dirty="0">
              <a:solidFill>
                <a:schemeClr val="tx1"/>
              </a:solidFill>
            </a:rPr>
            <a:t>)</a:t>
          </a:r>
          <a:r>
            <a:rPr lang="zh-TW" dirty="0">
              <a:solidFill>
                <a:schemeClr val="tx1"/>
              </a:solidFill>
            </a:rPr>
            <a:t>」。</a:t>
          </a:r>
        </a:p>
      </dgm:t>
    </dgm:pt>
    <dgm:pt modelId="{07BEB3B9-EB31-7042-84FD-D9280F27AB57}" type="parTrans" cxnId="{54CC4096-7921-0A49-B2D5-0E741694D5B1}">
      <dgm:prSet/>
      <dgm:spPr/>
      <dgm:t>
        <a:bodyPr/>
        <a:lstStyle/>
        <a:p>
          <a:endParaRPr lang="zh-TW" altLang="en-US"/>
        </a:p>
      </dgm:t>
    </dgm:pt>
    <dgm:pt modelId="{E653FE39-7116-8246-9DAB-9687908BF216}" type="sibTrans" cxnId="{54CC4096-7921-0A49-B2D5-0E741694D5B1}">
      <dgm:prSet/>
      <dgm:spPr/>
      <dgm:t>
        <a:bodyPr/>
        <a:lstStyle/>
        <a:p>
          <a:endParaRPr lang="zh-TW" altLang="en-US"/>
        </a:p>
      </dgm:t>
    </dgm:pt>
    <dgm:pt modelId="{4875DDC5-BBDE-C94F-8B3A-776EC6E1CFEF}">
      <dgm:prSet/>
      <dgm:spPr>
        <a:solidFill>
          <a:schemeClr val="accent6">
            <a:lumMod val="60000"/>
            <a:lumOff val="40000"/>
          </a:schemeClr>
        </a:solidFill>
      </dgm:spPr>
      <dgm:t>
        <a:bodyPr/>
        <a:lstStyle/>
        <a:p>
          <a:r>
            <a:rPr lang="zh-TW" dirty="0">
              <a:solidFill>
                <a:schemeClr val="tx1"/>
              </a:solidFill>
            </a:rPr>
            <a:t>過去曾修習本校大學部之初級東南亞語言類別課程，得抵免本碩士學位學程之「東南亞語言</a:t>
          </a:r>
          <a:r>
            <a:rPr lang="en-US" dirty="0">
              <a:solidFill>
                <a:schemeClr val="tx1"/>
              </a:solidFill>
            </a:rPr>
            <a:t>(</a:t>
          </a:r>
          <a:r>
            <a:rPr lang="zh-TW" dirty="0">
              <a:solidFill>
                <a:schemeClr val="tx1"/>
              </a:solidFill>
            </a:rPr>
            <a:t>一</a:t>
          </a:r>
          <a:r>
            <a:rPr lang="en-US" dirty="0">
              <a:solidFill>
                <a:schemeClr val="tx1"/>
              </a:solidFill>
            </a:rPr>
            <a:t>)</a:t>
          </a:r>
          <a:r>
            <a:rPr lang="zh-TW" dirty="0">
              <a:solidFill>
                <a:schemeClr val="tx1"/>
              </a:solidFill>
            </a:rPr>
            <a:t>」、「東南亞語言</a:t>
          </a:r>
          <a:r>
            <a:rPr lang="en-US" dirty="0">
              <a:solidFill>
                <a:schemeClr val="tx1"/>
              </a:solidFill>
            </a:rPr>
            <a:t>(</a:t>
          </a:r>
          <a:r>
            <a:rPr lang="zh-TW" dirty="0">
              <a:solidFill>
                <a:schemeClr val="tx1"/>
              </a:solidFill>
            </a:rPr>
            <a:t>二</a:t>
          </a:r>
          <a:r>
            <a:rPr lang="en-US" dirty="0">
              <a:solidFill>
                <a:schemeClr val="tx1"/>
              </a:solidFill>
            </a:rPr>
            <a:t>)</a:t>
          </a:r>
          <a:r>
            <a:rPr lang="zh-TW" dirty="0">
              <a:solidFill>
                <a:schemeClr val="tx1"/>
              </a:solidFill>
            </a:rPr>
            <a:t>」，抵免至多</a:t>
          </a:r>
          <a:r>
            <a:rPr lang="en-US" dirty="0">
              <a:solidFill>
                <a:schemeClr val="tx1"/>
              </a:solidFill>
            </a:rPr>
            <a:t>4</a:t>
          </a:r>
          <a:r>
            <a:rPr lang="zh-TW" dirty="0">
              <a:solidFill>
                <a:schemeClr val="tx1"/>
              </a:solidFill>
            </a:rPr>
            <a:t>學分。</a:t>
          </a:r>
        </a:p>
      </dgm:t>
    </dgm:pt>
    <dgm:pt modelId="{F21FD620-F6AD-8E43-8517-8DB6239F3A13}" type="parTrans" cxnId="{9A315E0D-0BF7-A844-ABA9-FB9115451068}">
      <dgm:prSet/>
      <dgm:spPr/>
      <dgm:t>
        <a:bodyPr/>
        <a:lstStyle/>
        <a:p>
          <a:endParaRPr lang="zh-TW" altLang="en-US"/>
        </a:p>
      </dgm:t>
    </dgm:pt>
    <dgm:pt modelId="{F51C8E12-2B25-F341-87A4-9B6C2FC97D2C}" type="sibTrans" cxnId="{9A315E0D-0BF7-A844-ABA9-FB9115451068}">
      <dgm:prSet/>
      <dgm:spPr/>
      <dgm:t>
        <a:bodyPr/>
        <a:lstStyle/>
        <a:p>
          <a:endParaRPr lang="zh-TW" altLang="en-US"/>
        </a:p>
      </dgm:t>
    </dgm:pt>
    <dgm:pt modelId="{09FCA301-EF86-C748-BC34-F8A4C839B1AE}">
      <dgm:prSet/>
      <dgm:spPr>
        <a:solidFill>
          <a:schemeClr val="accent6">
            <a:lumMod val="60000"/>
            <a:lumOff val="40000"/>
          </a:schemeClr>
        </a:solidFill>
      </dgm:spPr>
      <dgm:t>
        <a:bodyPr/>
        <a:lstStyle/>
        <a:p>
          <a:r>
            <a:rPr lang="zh-TW" dirty="0">
              <a:solidFill>
                <a:schemeClr val="tx1"/>
              </a:solidFill>
            </a:rPr>
            <a:t>但預修之課程若已計入大學部畢業學分數內，不得再申請抵免碩士班學分數。</a:t>
          </a:r>
        </a:p>
      </dgm:t>
    </dgm:pt>
    <dgm:pt modelId="{F656FA28-51D2-FF47-822E-96CAFE0028AB}" type="parTrans" cxnId="{3ABEE1B8-A1BD-C943-85D9-D7FAB49D9DC6}">
      <dgm:prSet/>
      <dgm:spPr/>
      <dgm:t>
        <a:bodyPr/>
        <a:lstStyle/>
        <a:p>
          <a:endParaRPr lang="zh-TW" altLang="en-US"/>
        </a:p>
      </dgm:t>
    </dgm:pt>
    <dgm:pt modelId="{3B924F7D-0335-9342-9333-3F2F95621F07}" type="sibTrans" cxnId="{3ABEE1B8-A1BD-C943-85D9-D7FAB49D9DC6}">
      <dgm:prSet/>
      <dgm:spPr/>
      <dgm:t>
        <a:bodyPr/>
        <a:lstStyle/>
        <a:p>
          <a:endParaRPr lang="zh-TW" altLang="en-US"/>
        </a:p>
      </dgm:t>
    </dgm:pt>
    <dgm:pt modelId="{F5E15B8F-38AA-5647-9F24-53CB6E30F8E7}">
      <dgm:prSet/>
      <dgm:spPr>
        <a:solidFill>
          <a:schemeClr val="accent6">
            <a:lumMod val="60000"/>
            <a:lumOff val="40000"/>
          </a:schemeClr>
        </a:solidFill>
      </dgm:spPr>
      <dgm:t>
        <a:bodyPr/>
        <a:lstStyle/>
        <a:p>
          <a:r>
            <a:rPr lang="zh-TW" dirty="0">
              <a:solidFill>
                <a:schemeClr val="tx1"/>
              </a:solidFill>
            </a:rPr>
            <a:t>取得東南亞語言類別初級以上證照，或經本碩士學位學程東南亞語言門檻相關考試通過者，得抵免「東南亞語言</a:t>
          </a:r>
          <a:r>
            <a:rPr lang="en-US" dirty="0">
              <a:solidFill>
                <a:schemeClr val="tx1"/>
              </a:solidFill>
            </a:rPr>
            <a:t>(</a:t>
          </a:r>
          <a:r>
            <a:rPr lang="zh-TW" dirty="0">
              <a:solidFill>
                <a:schemeClr val="tx1"/>
              </a:solidFill>
            </a:rPr>
            <a:t>一</a:t>
          </a:r>
          <a:r>
            <a:rPr lang="en-US" dirty="0">
              <a:solidFill>
                <a:schemeClr val="tx1"/>
              </a:solidFill>
            </a:rPr>
            <a:t>)</a:t>
          </a:r>
          <a:r>
            <a:rPr lang="zh-TW" dirty="0">
              <a:solidFill>
                <a:schemeClr val="tx1"/>
              </a:solidFill>
            </a:rPr>
            <a:t>」、「東南亞語言</a:t>
          </a:r>
          <a:r>
            <a:rPr lang="en-US" dirty="0">
              <a:solidFill>
                <a:schemeClr val="tx1"/>
              </a:solidFill>
            </a:rPr>
            <a:t>(</a:t>
          </a:r>
          <a:r>
            <a:rPr lang="zh-TW" dirty="0">
              <a:solidFill>
                <a:schemeClr val="tx1"/>
              </a:solidFill>
            </a:rPr>
            <a:t>二</a:t>
          </a:r>
          <a:r>
            <a:rPr lang="en-US" dirty="0">
              <a:solidFill>
                <a:schemeClr val="tx1"/>
              </a:solidFill>
            </a:rPr>
            <a:t>)</a:t>
          </a:r>
          <a:r>
            <a:rPr lang="zh-TW" dirty="0">
              <a:solidFill>
                <a:schemeClr val="tx1"/>
              </a:solidFill>
            </a:rPr>
            <a:t>」。</a:t>
          </a:r>
        </a:p>
      </dgm:t>
    </dgm:pt>
    <dgm:pt modelId="{EF9BF8C1-C8F2-5C4C-9A12-653FBD1C5B4B}" type="parTrans" cxnId="{D3DD1852-39EB-4A49-8885-D7D49D53A2A7}">
      <dgm:prSet/>
      <dgm:spPr/>
      <dgm:t>
        <a:bodyPr/>
        <a:lstStyle/>
        <a:p>
          <a:endParaRPr lang="zh-TW" altLang="en-US"/>
        </a:p>
      </dgm:t>
    </dgm:pt>
    <dgm:pt modelId="{2FACCCEC-2986-C44F-96A0-FAD27E7F976F}" type="sibTrans" cxnId="{D3DD1852-39EB-4A49-8885-D7D49D53A2A7}">
      <dgm:prSet/>
      <dgm:spPr/>
      <dgm:t>
        <a:bodyPr/>
        <a:lstStyle/>
        <a:p>
          <a:endParaRPr lang="zh-TW" altLang="en-US"/>
        </a:p>
      </dgm:t>
    </dgm:pt>
    <dgm:pt modelId="{836C004E-44EC-CC49-84B0-A990B7C19869}">
      <dgm:prSet/>
      <dgm:spPr>
        <a:solidFill>
          <a:schemeClr val="accent6">
            <a:lumMod val="60000"/>
            <a:lumOff val="40000"/>
          </a:schemeClr>
        </a:solidFill>
      </dgm:spPr>
      <dgm:t>
        <a:bodyPr/>
        <a:lstStyle/>
        <a:p>
          <a:r>
            <a:rPr lang="zh-TW" dirty="0">
              <a:solidFill>
                <a:schemeClr val="tx1"/>
              </a:solidFill>
            </a:rPr>
            <a:t>模組課程共</a:t>
          </a:r>
          <a:r>
            <a:rPr lang="en-US" dirty="0">
              <a:solidFill>
                <a:schemeClr val="tx1"/>
              </a:solidFill>
            </a:rPr>
            <a:t>15</a:t>
          </a:r>
          <a:r>
            <a:rPr lang="zh-TW" dirty="0">
              <a:solidFill>
                <a:schemeClr val="tx1"/>
              </a:solidFill>
            </a:rPr>
            <a:t>學分中，同學可修習大學部之中級東南亞語言類別課程，至多抵修</a:t>
          </a:r>
          <a:r>
            <a:rPr lang="en-US" dirty="0">
              <a:solidFill>
                <a:schemeClr val="tx1"/>
              </a:solidFill>
            </a:rPr>
            <a:t>3</a:t>
          </a:r>
          <a:r>
            <a:rPr lang="zh-TW" dirty="0">
              <a:solidFill>
                <a:schemeClr val="tx1"/>
              </a:solidFill>
            </a:rPr>
            <a:t>學分。</a:t>
          </a:r>
        </a:p>
      </dgm:t>
    </dgm:pt>
    <dgm:pt modelId="{5C3D8E7F-D7E4-BA4A-9E02-99B4B5A56580}" type="parTrans" cxnId="{2E417600-DFE6-A54B-823D-CBA80295EA51}">
      <dgm:prSet/>
      <dgm:spPr/>
      <dgm:t>
        <a:bodyPr/>
        <a:lstStyle/>
        <a:p>
          <a:endParaRPr lang="zh-TW" altLang="en-US"/>
        </a:p>
      </dgm:t>
    </dgm:pt>
    <dgm:pt modelId="{8DA8BDD8-87A6-5F44-9293-00DA6F699023}" type="sibTrans" cxnId="{2E417600-DFE6-A54B-823D-CBA80295EA51}">
      <dgm:prSet/>
      <dgm:spPr/>
      <dgm:t>
        <a:bodyPr/>
        <a:lstStyle/>
        <a:p>
          <a:endParaRPr lang="zh-TW" altLang="en-US"/>
        </a:p>
      </dgm:t>
    </dgm:pt>
    <dgm:pt modelId="{F655EC4D-28D3-4E43-AB31-B3C6FC630711}" type="pres">
      <dgm:prSet presAssocID="{5CC14533-5A0F-BC40-8911-6D8C139B1A78}" presName="linear" presStyleCnt="0">
        <dgm:presLayoutVars>
          <dgm:animLvl val="lvl"/>
          <dgm:resizeHandles val="exact"/>
        </dgm:presLayoutVars>
      </dgm:prSet>
      <dgm:spPr/>
      <dgm:t>
        <a:bodyPr/>
        <a:lstStyle/>
        <a:p>
          <a:endParaRPr lang="zh-TW" altLang="en-US"/>
        </a:p>
      </dgm:t>
    </dgm:pt>
    <dgm:pt modelId="{1F627A42-84D0-734C-95F6-39BBDB87DFFF}" type="pres">
      <dgm:prSet presAssocID="{C83077B8-7B22-F34E-BB19-9D1C870AE86A}" presName="parentText" presStyleLbl="node1" presStyleIdx="0" presStyleCnt="5">
        <dgm:presLayoutVars>
          <dgm:chMax val="0"/>
          <dgm:bulletEnabled val="1"/>
        </dgm:presLayoutVars>
      </dgm:prSet>
      <dgm:spPr/>
      <dgm:t>
        <a:bodyPr/>
        <a:lstStyle/>
        <a:p>
          <a:endParaRPr lang="zh-TW" altLang="en-US"/>
        </a:p>
      </dgm:t>
    </dgm:pt>
    <dgm:pt modelId="{64664BCA-1D49-8A4F-BC37-010E98D3CDEB}" type="pres">
      <dgm:prSet presAssocID="{E653FE39-7116-8246-9DAB-9687908BF216}" presName="spacer" presStyleCnt="0"/>
      <dgm:spPr/>
    </dgm:pt>
    <dgm:pt modelId="{F947E1FF-560E-E141-AC13-7F83F6DEC6C9}" type="pres">
      <dgm:prSet presAssocID="{4875DDC5-BBDE-C94F-8B3A-776EC6E1CFEF}" presName="parentText" presStyleLbl="node1" presStyleIdx="1" presStyleCnt="5">
        <dgm:presLayoutVars>
          <dgm:chMax val="0"/>
          <dgm:bulletEnabled val="1"/>
        </dgm:presLayoutVars>
      </dgm:prSet>
      <dgm:spPr/>
      <dgm:t>
        <a:bodyPr/>
        <a:lstStyle/>
        <a:p>
          <a:endParaRPr lang="zh-TW" altLang="en-US"/>
        </a:p>
      </dgm:t>
    </dgm:pt>
    <dgm:pt modelId="{F59B6B79-FF9C-9945-A529-60325362C3DD}" type="pres">
      <dgm:prSet presAssocID="{F51C8E12-2B25-F341-87A4-9B6C2FC97D2C}" presName="spacer" presStyleCnt="0"/>
      <dgm:spPr/>
    </dgm:pt>
    <dgm:pt modelId="{C3FEE1E7-07E6-0643-A0EF-DD482CA89576}" type="pres">
      <dgm:prSet presAssocID="{09FCA301-EF86-C748-BC34-F8A4C839B1AE}" presName="parentText" presStyleLbl="node1" presStyleIdx="2" presStyleCnt="5">
        <dgm:presLayoutVars>
          <dgm:chMax val="0"/>
          <dgm:bulletEnabled val="1"/>
        </dgm:presLayoutVars>
      </dgm:prSet>
      <dgm:spPr/>
      <dgm:t>
        <a:bodyPr/>
        <a:lstStyle/>
        <a:p>
          <a:endParaRPr lang="zh-TW" altLang="en-US"/>
        </a:p>
      </dgm:t>
    </dgm:pt>
    <dgm:pt modelId="{550C7BFE-CD67-DC4A-BBCE-B5C1A42BDBA9}" type="pres">
      <dgm:prSet presAssocID="{3B924F7D-0335-9342-9333-3F2F95621F07}" presName="spacer" presStyleCnt="0"/>
      <dgm:spPr/>
    </dgm:pt>
    <dgm:pt modelId="{E88CE2B9-0700-5742-8BEE-AEEFC5C2D2BC}" type="pres">
      <dgm:prSet presAssocID="{F5E15B8F-38AA-5647-9F24-53CB6E30F8E7}" presName="parentText" presStyleLbl="node1" presStyleIdx="3" presStyleCnt="5">
        <dgm:presLayoutVars>
          <dgm:chMax val="0"/>
          <dgm:bulletEnabled val="1"/>
        </dgm:presLayoutVars>
      </dgm:prSet>
      <dgm:spPr/>
      <dgm:t>
        <a:bodyPr/>
        <a:lstStyle/>
        <a:p>
          <a:endParaRPr lang="zh-TW" altLang="en-US"/>
        </a:p>
      </dgm:t>
    </dgm:pt>
    <dgm:pt modelId="{CDC9072E-5A19-FD41-940B-A5D5B32DBBB0}" type="pres">
      <dgm:prSet presAssocID="{2FACCCEC-2986-C44F-96A0-FAD27E7F976F}" presName="spacer" presStyleCnt="0"/>
      <dgm:spPr/>
    </dgm:pt>
    <dgm:pt modelId="{38162696-AE4D-8D4A-943E-0FEDEBC9DA91}" type="pres">
      <dgm:prSet presAssocID="{836C004E-44EC-CC49-84B0-A990B7C19869}" presName="parentText" presStyleLbl="node1" presStyleIdx="4" presStyleCnt="5">
        <dgm:presLayoutVars>
          <dgm:chMax val="0"/>
          <dgm:bulletEnabled val="1"/>
        </dgm:presLayoutVars>
      </dgm:prSet>
      <dgm:spPr/>
      <dgm:t>
        <a:bodyPr/>
        <a:lstStyle/>
        <a:p>
          <a:endParaRPr lang="zh-TW" altLang="en-US"/>
        </a:p>
      </dgm:t>
    </dgm:pt>
  </dgm:ptLst>
  <dgm:cxnLst>
    <dgm:cxn modelId="{DCC6016E-6A20-414C-8427-49216B974FE7}" type="presOf" srcId="{4875DDC5-BBDE-C94F-8B3A-776EC6E1CFEF}" destId="{F947E1FF-560E-E141-AC13-7F83F6DEC6C9}" srcOrd="0" destOrd="0" presId="urn:microsoft.com/office/officeart/2005/8/layout/vList2"/>
    <dgm:cxn modelId="{2E417600-DFE6-A54B-823D-CBA80295EA51}" srcId="{5CC14533-5A0F-BC40-8911-6D8C139B1A78}" destId="{836C004E-44EC-CC49-84B0-A990B7C19869}" srcOrd="4" destOrd="0" parTransId="{5C3D8E7F-D7E4-BA4A-9E02-99B4B5A56580}" sibTransId="{8DA8BDD8-87A6-5F44-9293-00DA6F699023}"/>
    <dgm:cxn modelId="{B9126D26-44E3-E442-8B4C-8BB0EF951FD8}" type="presOf" srcId="{F5E15B8F-38AA-5647-9F24-53CB6E30F8E7}" destId="{E88CE2B9-0700-5742-8BEE-AEEFC5C2D2BC}" srcOrd="0" destOrd="0" presId="urn:microsoft.com/office/officeart/2005/8/layout/vList2"/>
    <dgm:cxn modelId="{D3DD1852-39EB-4A49-8885-D7D49D53A2A7}" srcId="{5CC14533-5A0F-BC40-8911-6D8C139B1A78}" destId="{F5E15B8F-38AA-5647-9F24-53CB6E30F8E7}" srcOrd="3" destOrd="0" parTransId="{EF9BF8C1-C8F2-5C4C-9A12-653FBD1C5B4B}" sibTransId="{2FACCCEC-2986-C44F-96A0-FAD27E7F976F}"/>
    <dgm:cxn modelId="{9CA8E4B6-583C-B440-BDC3-7A99CFF6817D}" type="presOf" srcId="{5CC14533-5A0F-BC40-8911-6D8C139B1A78}" destId="{F655EC4D-28D3-4E43-AB31-B3C6FC630711}" srcOrd="0" destOrd="0" presId="urn:microsoft.com/office/officeart/2005/8/layout/vList2"/>
    <dgm:cxn modelId="{C5C375B9-CF69-6A4A-BBE6-693B5B381618}" type="presOf" srcId="{836C004E-44EC-CC49-84B0-A990B7C19869}" destId="{38162696-AE4D-8D4A-943E-0FEDEBC9DA91}" srcOrd="0" destOrd="0" presId="urn:microsoft.com/office/officeart/2005/8/layout/vList2"/>
    <dgm:cxn modelId="{3ABEE1B8-A1BD-C943-85D9-D7FAB49D9DC6}" srcId="{5CC14533-5A0F-BC40-8911-6D8C139B1A78}" destId="{09FCA301-EF86-C748-BC34-F8A4C839B1AE}" srcOrd="2" destOrd="0" parTransId="{F656FA28-51D2-FF47-822E-96CAFE0028AB}" sibTransId="{3B924F7D-0335-9342-9333-3F2F95621F07}"/>
    <dgm:cxn modelId="{C8E966AD-15DF-BF4C-AE7F-FA673BE17EE4}" type="presOf" srcId="{C83077B8-7B22-F34E-BB19-9D1C870AE86A}" destId="{1F627A42-84D0-734C-95F6-39BBDB87DFFF}" srcOrd="0" destOrd="0" presId="urn:microsoft.com/office/officeart/2005/8/layout/vList2"/>
    <dgm:cxn modelId="{9A315E0D-0BF7-A844-ABA9-FB9115451068}" srcId="{5CC14533-5A0F-BC40-8911-6D8C139B1A78}" destId="{4875DDC5-BBDE-C94F-8B3A-776EC6E1CFEF}" srcOrd="1" destOrd="0" parTransId="{F21FD620-F6AD-8E43-8517-8DB6239F3A13}" sibTransId="{F51C8E12-2B25-F341-87A4-9B6C2FC97D2C}"/>
    <dgm:cxn modelId="{514839FD-AC1A-EA45-B3F9-532EA5D1E1B1}" type="presOf" srcId="{09FCA301-EF86-C748-BC34-F8A4C839B1AE}" destId="{C3FEE1E7-07E6-0643-A0EF-DD482CA89576}" srcOrd="0" destOrd="0" presId="urn:microsoft.com/office/officeart/2005/8/layout/vList2"/>
    <dgm:cxn modelId="{54CC4096-7921-0A49-B2D5-0E741694D5B1}" srcId="{5CC14533-5A0F-BC40-8911-6D8C139B1A78}" destId="{C83077B8-7B22-F34E-BB19-9D1C870AE86A}" srcOrd="0" destOrd="0" parTransId="{07BEB3B9-EB31-7042-84FD-D9280F27AB57}" sibTransId="{E653FE39-7116-8246-9DAB-9687908BF216}"/>
    <dgm:cxn modelId="{21166833-6B53-014A-8A3D-E4DF781844F9}" type="presParOf" srcId="{F655EC4D-28D3-4E43-AB31-B3C6FC630711}" destId="{1F627A42-84D0-734C-95F6-39BBDB87DFFF}" srcOrd="0" destOrd="0" presId="urn:microsoft.com/office/officeart/2005/8/layout/vList2"/>
    <dgm:cxn modelId="{0DCF984A-B41F-C247-8D7F-90F13EC73A64}" type="presParOf" srcId="{F655EC4D-28D3-4E43-AB31-B3C6FC630711}" destId="{64664BCA-1D49-8A4F-BC37-010E98D3CDEB}" srcOrd="1" destOrd="0" presId="urn:microsoft.com/office/officeart/2005/8/layout/vList2"/>
    <dgm:cxn modelId="{4F1C8EC2-7CA2-B541-94C2-69D67E0B88D5}" type="presParOf" srcId="{F655EC4D-28D3-4E43-AB31-B3C6FC630711}" destId="{F947E1FF-560E-E141-AC13-7F83F6DEC6C9}" srcOrd="2" destOrd="0" presId="urn:microsoft.com/office/officeart/2005/8/layout/vList2"/>
    <dgm:cxn modelId="{6CDDE698-0045-E44B-9D84-0B694E748F35}" type="presParOf" srcId="{F655EC4D-28D3-4E43-AB31-B3C6FC630711}" destId="{F59B6B79-FF9C-9945-A529-60325362C3DD}" srcOrd="3" destOrd="0" presId="urn:microsoft.com/office/officeart/2005/8/layout/vList2"/>
    <dgm:cxn modelId="{A09BE75A-8A1E-D845-990C-644A630F6400}" type="presParOf" srcId="{F655EC4D-28D3-4E43-AB31-B3C6FC630711}" destId="{C3FEE1E7-07E6-0643-A0EF-DD482CA89576}" srcOrd="4" destOrd="0" presId="urn:microsoft.com/office/officeart/2005/8/layout/vList2"/>
    <dgm:cxn modelId="{B408CFAF-6A80-6B4C-9AE4-CDEEBBC22306}" type="presParOf" srcId="{F655EC4D-28D3-4E43-AB31-B3C6FC630711}" destId="{550C7BFE-CD67-DC4A-BBCE-B5C1A42BDBA9}" srcOrd="5" destOrd="0" presId="urn:microsoft.com/office/officeart/2005/8/layout/vList2"/>
    <dgm:cxn modelId="{8D6C7848-0E83-0A4C-9CDF-0E92C33DF871}" type="presParOf" srcId="{F655EC4D-28D3-4E43-AB31-B3C6FC630711}" destId="{E88CE2B9-0700-5742-8BEE-AEEFC5C2D2BC}" srcOrd="6" destOrd="0" presId="urn:microsoft.com/office/officeart/2005/8/layout/vList2"/>
    <dgm:cxn modelId="{8B5F0CDB-D79E-9145-9B2D-819AE05EAA38}" type="presParOf" srcId="{F655EC4D-28D3-4E43-AB31-B3C6FC630711}" destId="{CDC9072E-5A19-FD41-940B-A5D5B32DBBB0}" srcOrd="7" destOrd="0" presId="urn:microsoft.com/office/officeart/2005/8/layout/vList2"/>
    <dgm:cxn modelId="{30839A41-1FA1-3949-AC09-C1D7668EBE90}" type="presParOf" srcId="{F655EC4D-28D3-4E43-AB31-B3C6FC630711}" destId="{38162696-AE4D-8D4A-943E-0FEDEBC9DA91}"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BBC5C3-E042-614C-B5FA-8130D295452A}">
      <dsp:nvSpPr>
        <dsp:cNvPr id="0" name=""/>
        <dsp:cNvSpPr/>
      </dsp:nvSpPr>
      <dsp:spPr>
        <a:xfrm rot="5400000">
          <a:off x="5568901" y="-2264566"/>
          <a:ext cx="907695" cy="566846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zh-TW" altLang="en-US" sz="1600" kern="1200" dirty="0">
              <a:latin typeface="Microsoft JhengHei" panose="020B0604030504040204" pitchFamily="34" charset="-120"/>
              <a:ea typeface="Microsoft JhengHei" panose="020B0604030504040204" pitchFamily="34" charset="-120"/>
            </a:rPr>
            <a:t>培育具東南亞外語能力與跨領域專業知識，有志前往東南亞就業或創業，與在台之公私部門推動東南亞相關業務之本國籍或外籍人士。</a:t>
          </a:r>
        </a:p>
      </dsp:txBody>
      <dsp:txXfrm rot="-5400000">
        <a:off x="3188514" y="160131"/>
        <a:ext cx="5624159" cy="819075"/>
      </dsp:txXfrm>
    </dsp:sp>
    <dsp:sp modelId="{186FBC68-AB59-F343-9563-8CCE52270216}">
      <dsp:nvSpPr>
        <dsp:cNvPr id="0" name=""/>
        <dsp:cNvSpPr/>
      </dsp:nvSpPr>
      <dsp:spPr>
        <a:xfrm>
          <a:off x="0" y="2358"/>
          <a:ext cx="3188514" cy="1134619"/>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zh-TW" altLang="en-US" sz="2000" kern="1200" dirty="0">
              <a:latin typeface="Microsoft JhengHei" panose="020B0604030504040204" pitchFamily="34" charset="-120"/>
              <a:ea typeface="Microsoft JhengHei" panose="020B0604030504040204" pitchFamily="34" charset="-120"/>
            </a:rPr>
            <a:t>企業幹部</a:t>
          </a:r>
          <a:endParaRPr lang="en-US" altLang="zh-TW" sz="2000" kern="1200" dirty="0">
            <a:latin typeface="Microsoft JhengHei" panose="020B0604030504040204" pitchFamily="34" charset="-120"/>
            <a:ea typeface="Microsoft JhengHei" panose="020B0604030504040204" pitchFamily="34" charset="-120"/>
          </a:endParaRPr>
        </a:p>
        <a:p>
          <a:pPr lvl="0" algn="ctr" defTabSz="889000">
            <a:lnSpc>
              <a:spcPct val="90000"/>
            </a:lnSpc>
            <a:spcBef>
              <a:spcPct val="0"/>
            </a:spcBef>
            <a:spcAft>
              <a:spcPct val="35000"/>
            </a:spcAft>
          </a:pPr>
          <a:r>
            <a:rPr lang="zh-TW" sz="2000" kern="1200" dirty="0">
              <a:latin typeface="Microsoft JhengHei" panose="020B0604030504040204" pitchFamily="34" charset="-120"/>
              <a:ea typeface="Microsoft JhengHei" panose="020B0604030504040204" pitchFamily="34" charset="-120"/>
            </a:rPr>
            <a:t>社會創業家</a:t>
          </a:r>
        </a:p>
      </dsp:txBody>
      <dsp:txXfrm>
        <a:off x="55388" y="57746"/>
        <a:ext cx="3077738" cy="1023843"/>
      </dsp:txXfrm>
    </dsp:sp>
    <dsp:sp modelId="{9D3D0DAD-7CE8-244B-84E2-988CD693F621}">
      <dsp:nvSpPr>
        <dsp:cNvPr id="0" name=""/>
        <dsp:cNvSpPr/>
      </dsp:nvSpPr>
      <dsp:spPr>
        <a:xfrm rot="5400000">
          <a:off x="5568901" y="-1073216"/>
          <a:ext cx="907695" cy="566846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zh-TW" altLang="en-US" sz="1600" kern="1200" dirty="0">
              <a:latin typeface="Microsoft JhengHei" panose="020B0604030504040204" pitchFamily="34" charset="-120"/>
              <a:ea typeface="Microsoft JhengHei" panose="020B0604030504040204" pitchFamily="34" charset="-120"/>
            </a:rPr>
            <a:t>開設印尼語、泰語、越南語、菲律賓語、柬埔寨語，有東南亞語言課程全台最多，</a:t>
          </a:r>
          <a:r>
            <a:rPr lang="zh-TW" altLang="en-US" sz="1600" kern="1200" dirty="0">
              <a:latin typeface="Microsoft JhengHei" panose="020B0604030504040204" pitchFamily="34" charset="-120"/>
              <a:ea typeface="Microsoft JhengHei" panose="020B0604030504040204" pitchFamily="34" charset="-120"/>
              <a:hlinkClick xmlns:r="http://schemas.openxmlformats.org/officeDocument/2006/relationships" r:id="rId1"/>
            </a:rPr>
            <a:t>多元外籍教師</a:t>
          </a:r>
          <a:r>
            <a:rPr lang="zh-TW" altLang="en-US" sz="1600" kern="1200" dirty="0">
              <a:latin typeface="Microsoft JhengHei" panose="020B0604030504040204" pitchFamily="34" charset="-120"/>
              <a:ea typeface="Microsoft JhengHei" panose="020B0604030504040204" pitchFamily="34" charset="-120"/>
            </a:rPr>
            <a:t>的外語學習資源和跨領域學術環境。</a:t>
          </a:r>
        </a:p>
      </dsp:txBody>
      <dsp:txXfrm rot="-5400000">
        <a:off x="3188514" y="1351481"/>
        <a:ext cx="5624159" cy="819075"/>
      </dsp:txXfrm>
    </dsp:sp>
    <dsp:sp modelId="{2CA17061-0962-C44A-91C1-248B659E7D15}">
      <dsp:nvSpPr>
        <dsp:cNvPr id="0" name=""/>
        <dsp:cNvSpPr/>
      </dsp:nvSpPr>
      <dsp:spPr>
        <a:xfrm>
          <a:off x="0" y="1193709"/>
          <a:ext cx="3188514" cy="1134619"/>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zh-TW" altLang="en-US" sz="2000" kern="1200" dirty="0">
              <a:latin typeface="Microsoft JhengHei" panose="020B0604030504040204" pitchFamily="34" charset="-120"/>
              <a:ea typeface="Microsoft JhengHei" panose="020B0604030504040204" pitchFamily="34" charset="-120"/>
            </a:rPr>
            <a:t>東南亞語言課程</a:t>
          </a:r>
          <a:endParaRPr lang="en-US" altLang="zh-TW" sz="2000" kern="1200" dirty="0">
            <a:latin typeface="Microsoft JhengHei" panose="020B0604030504040204" pitchFamily="34" charset="-120"/>
            <a:ea typeface="Microsoft JhengHei" panose="020B0604030504040204" pitchFamily="34" charset="-120"/>
          </a:endParaRPr>
        </a:p>
        <a:p>
          <a:pPr lvl="0" algn="ctr" defTabSz="889000">
            <a:lnSpc>
              <a:spcPct val="90000"/>
            </a:lnSpc>
            <a:spcBef>
              <a:spcPct val="0"/>
            </a:spcBef>
            <a:spcAft>
              <a:spcPct val="35000"/>
            </a:spcAft>
          </a:pPr>
          <a:r>
            <a:rPr lang="zh-TW" altLang="en-US" sz="2000" kern="1200" dirty="0">
              <a:latin typeface="Microsoft JhengHei" panose="020B0604030504040204" pitchFamily="34" charset="-120"/>
              <a:ea typeface="Microsoft JhengHei" panose="020B0604030504040204" pitchFamily="34" charset="-120"/>
            </a:rPr>
            <a:t>全台最多</a:t>
          </a:r>
          <a:endParaRPr lang="zh-TW" sz="2000" kern="1200" dirty="0">
            <a:latin typeface="Microsoft JhengHei" panose="020B0604030504040204" pitchFamily="34" charset="-120"/>
            <a:ea typeface="Microsoft JhengHei" panose="020B0604030504040204" pitchFamily="34" charset="-120"/>
          </a:endParaRPr>
        </a:p>
      </dsp:txBody>
      <dsp:txXfrm>
        <a:off x="55388" y="1249097"/>
        <a:ext cx="3077738" cy="1023843"/>
      </dsp:txXfrm>
    </dsp:sp>
    <dsp:sp modelId="{98A90B23-D9B9-BC4C-8E79-D94036AFF5E1}">
      <dsp:nvSpPr>
        <dsp:cNvPr id="0" name=""/>
        <dsp:cNvSpPr/>
      </dsp:nvSpPr>
      <dsp:spPr>
        <a:xfrm rot="5400000">
          <a:off x="5568901" y="118134"/>
          <a:ext cx="907695" cy="566846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zh-TW" altLang="en-US" sz="1600" kern="1200" dirty="0">
              <a:solidFill>
                <a:prstClr val="black">
                  <a:hueOff val="0"/>
                  <a:satOff val="0"/>
                  <a:lumOff val="0"/>
                  <a:alphaOff val="0"/>
                </a:prstClr>
              </a:solidFill>
              <a:latin typeface="Microsoft JhengHei" panose="020B0604030504040204" pitchFamily="34" charset="-120"/>
              <a:ea typeface="Microsoft JhengHei" panose="020B0604030504040204" pitchFamily="34" charset="-120"/>
              <a:cs typeface="+mn-cs"/>
            </a:rPr>
            <a:t>每位研究生有機會將個人的學術專業實際應用到東南亞各國的社區或產業，透過服務發現需求與新商機。</a:t>
          </a:r>
        </a:p>
      </dsp:txBody>
      <dsp:txXfrm rot="-5400000">
        <a:off x="3188514" y="2542831"/>
        <a:ext cx="5624159" cy="819075"/>
      </dsp:txXfrm>
    </dsp:sp>
    <dsp:sp modelId="{98BAA2EA-A694-C04C-B6AC-BFCEFC77C134}">
      <dsp:nvSpPr>
        <dsp:cNvPr id="0" name=""/>
        <dsp:cNvSpPr/>
      </dsp:nvSpPr>
      <dsp:spPr>
        <a:xfrm>
          <a:off x="0" y="2385059"/>
          <a:ext cx="3188514" cy="1134619"/>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zh-TW" sz="2000" kern="1200" dirty="0">
              <a:latin typeface="Microsoft JhengHei" panose="020B0604030504040204" pitchFamily="34" charset="-120"/>
              <a:ea typeface="Microsoft JhengHei" panose="020B0604030504040204" pitchFamily="34" charset="-120"/>
            </a:rPr>
            <a:t>必修東南亞海外</a:t>
          </a:r>
          <a:endParaRPr lang="en-US" altLang="zh-TW" sz="2000" kern="1200" dirty="0">
            <a:latin typeface="Microsoft JhengHei" panose="020B0604030504040204" pitchFamily="34" charset="-120"/>
            <a:ea typeface="Microsoft JhengHei" panose="020B0604030504040204" pitchFamily="34" charset="-120"/>
          </a:endParaRPr>
        </a:p>
        <a:p>
          <a:pPr lvl="0" algn="ctr" defTabSz="889000">
            <a:lnSpc>
              <a:spcPct val="90000"/>
            </a:lnSpc>
            <a:spcBef>
              <a:spcPct val="0"/>
            </a:spcBef>
            <a:spcAft>
              <a:spcPct val="35000"/>
            </a:spcAft>
          </a:pPr>
          <a:r>
            <a:rPr lang="zh-TW" sz="2000" kern="1200" dirty="0">
              <a:latin typeface="Microsoft JhengHei" panose="020B0604030504040204" pitchFamily="34" charset="-120"/>
              <a:ea typeface="Microsoft JhengHei" panose="020B0604030504040204" pitchFamily="34" charset="-120"/>
            </a:rPr>
            <a:t>專題研習課程</a:t>
          </a:r>
        </a:p>
      </dsp:txBody>
      <dsp:txXfrm>
        <a:off x="55388" y="2440447"/>
        <a:ext cx="3077738" cy="1023843"/>
      </dsp:txXfrm>
    </dsp:sp>
    <dsp:sp modelId="{7FA7B69F-A095-F742-9B16-44356BF3FED0}">
      <dsp:nvSpPr>
        <dsp:cNvPr id="0" name=""/>
        <dsp:cNvSpPr/>
      </dsp:nvSpPr>
      <dsp:spPr>
        <a:xfrm rot="5400000">
          <a:off x="5568901" y="1309484"/>
          <a:ext cx="907695" cy="566846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zh-TW" altLang="en-US" sz="1600" kern="1200" dirty="0">
              <a:solidFill>
                <a:prstClr val="black">
                  <a:hueOff val="0"/>
                  <a:satOff val="0"/>
                  <a:lumOff val="0"/>
                  <a:alphaOff val="0"/>
                </a:prstClr>
              </a:solidFill>
              <a:latin typeface="Microsoft JhengHei" panose="020B0604030504040204" pitchFamily="34" charset="-120"/>
              <a:ea typeface="Microsoft JhengHei" panose="020B0604030504040204" pitchFamily="34" charset="-120"/>
              <a:cs typeface="+mn-cs"/>
            </a:rPr>
            <a:t>增進學生未來以英語進行國際交流之國際競爭力與能動力。</a:t>
          </a:r>
        </a:p>
      </dsp:txBody>
      <dsp:txXfrm rot="-5400000">
        <a:off x="3188514" y="3734181"/>
        <a:ext cx="5624159" cy="819075"/>
      </dsp:txXfrm>
    </dsp:sp>
    <dsp:sp modelId="{8819C858-E632-0D43-8674-7FBEC5B1B3D6}">
      <dsp:nvSpPr>
        <dsp:cNvPr id="0" name=""/>
        <dsp:cNvSpPr/>
      </dsp:nvSpPr>
      <dsp:spPr>
        <a:xfrm>
          <a:off x="0" y="3576409"/>
          <a:ext cx="3188514" cy="1134619"/>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a:latin typeface="Microsoft JhengHei" panose="020B0604030504040204" pitchFamily="34" charset="-120"/>
              <a:ea typeface="Microsoft JhengHei" panose="020B0604030504040204" pitchFamily="34" charset="-120"/>
            </a:rPr>
            <a:t> </a:t>
          </a:r>
          <a:r>
            <a:rPr lang="zh-TW" sz="2000" kern="1200" dirty="0">
              <a:latin typeface="Microsoft JhengHei" panose="020B0604030504040204" pitchFamily="34" charset="-120"/>
              <a:ea typeface="Microsoft JhengHei" panose="020B0604030504040204" pitchFamily="34" charset="-120"/>
            </a:rPr>
            <a:t>彈性選擇中文</a:t>
          </a:r>
          <a:endParaRPr lang="en-US" altLang="zh-TW" sz="2000" kern="1200" dirty="0">
            <a:latin typeface="Microsoft JhengHei" panose="020B0604030504040204" pitchFamily="34" charset="-120"/>
            <a:ea typeface="Microsoft JhengHei" panose="020B0604030504040204" pitchFamily="34" charset="-120"/>
          </a:endParaRPr>
        </a:p>
        <a:p>
          <a:pPr lvl="0" algn="ctr" defTabSz="800100">
            <a:lnSpc>
              <a:spcPct val="90000"/>
            </a:lnSpc>
            <a:spcBef>
              <a:spcPct val="0"/>
            </a:spcBef>
            <a:spcAft>
              <a:spcPct val="35000"/>
            </a:spcAft>
          </a:pPr>
          <a:r>
            <a:rPr lang="zh-TW" sz="2000" kern="1200" dirty="0">
              <a:latin typeface="Microsoft JhengHei" panose="020B0604030504040204" pitchFamily="34" charset="-120"/>
              <a:ea typeface="Microsoft JhengHei" panose="020B0604030504040204" pitchFamily="34" charset="-120"/>
            </a:rPr>
            <a:t>或全英語專業選修課程</a:t>
          </a:r>
        </a:p>
      </dsp:txBody>
      <dsp:txXfrm>
        <a:off x="55388" y="3631797"/>
        <a:ext cx="3077738" cy="10238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741641-4F8D-1341-B1F3-2E51DD539864}">
      <dsp:nvSpPr>
        <dsp:cNvPr id="0" name=""/>
        <dsp:cNvSpPr/>
      </dsp:nvSpPr>
      <dsp:spPr>
        <a:xfrm>
          <a:off x="0" y="60208"/>
          <a:ext cx="8229600" cy="92739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zh-TW" sz="2200" kern="1200" dirty="0"/>
            <a:t>修滿至少</a:t>
          </a:r>
          <a:r>
            <a:rPr lang="en-US" sz="2200" kern="1200" dirty="0"/>
            <a:t>34</a:t>
          </a:r>
          <a:r>
            <a:rPr lang="zh-TW" sz="2200" kern="1200" dirty="0"/>
            <a:t>學分</a:t>
          </a:r>
        </a:p>
      </dsp:txBody>
      <dsp:txXfrm>
        <a:off x="45272" y="105480"/>
        <a:ext cx="8139056" cy="836850"/>
      </dsp:txXfrm>
    </dsp:sp>
    <dsp:sp modelId="{1AEDFE73-04CE-544B-9D16-29B7B5DDE029}">
      <dsp:nvSpPr>
        <dsp:cNvPr id="0" name=""/>
        <dsp:cNvSpPr/>
      </dsp:nvSpPr>
      <dsp:spPr>
        <a:xfrm>
          <a:off x="0" y="987602"/>
          <a:ext cx="8229600" cy="56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19</a:t>
          </a:r>
          <a:r>
            <a:rPr lang="zh-TW" sz="1700" kern="1200" dirty="0"/>
            <a:t>必修學分（含論文寫作</a:t>
          </a:r>
          <a:r>
            <a:rPr lang="en-US" sz="1700" kern="1200" dirty="0"/>
            <a:t>6</a:t>
          </a:r>
          <a:r>
            <a:rPr lang="zh-TW" sz="1700" kern="1200" dirty="0"/>
            <a:t>學分）</a:t>
          </a:r>
          <a:r>
            <a:rPr lang="en-US" sz="1700" kern="1200" dirty="0"/>
            <a:t>+</a:t>
          </a:r>
          <a:r>
            <a:rPr lang="zh-TW" sz="1700" kern="1200" dirty="0"/>
            <a:t>模組課程</a:t>
          </a:r>
          <a:r>
            <a:rPr lang="en-US" sz="1700" kern="1200" dirty="0"/>
            <a:t>15</a:t>
          </a:r>
          <a:r>
            <a:rPr lang="zh-TW" sz="1700" kern="1200" dirty="0"/>
            <a:t>選修學分，並通過資格考及碩士學位論文口試始得畢業。</a:t>
          </a:r>
        </a:p>
      </dsp:txBody>
      <dsp:txXfrm>
        <a:off x="0" y="987602"/>
        <a:ext cx="8229600" cy="569250"/>
      </dsp:txXfrm>
    </dsp:sp>
    <dsp:sp modelId="{DC3F1F12-F64D-394B-AD01-BDD310E68B0D}">
      <dsp:nvSpPr>
        <dsp:cNvPr id="0" name=""/>
        <dsp:cNvSpPr/>
      </dsp:nvSpPr>
      <dsp:spPr>
        <a:xfrm>
          <a:off x="0" y="1556852"/>
          <a:ext cx="8229600" cy="92739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zh-TW" sz="2200" kern="1200" dirty="0"/>
            <a:t>選修課以當學期開課為主。</a:t>
          </a:r>
        </a:p>
      </dsp:txBody>
      <dsp:txXfrm>
        <a:off x="45272" y="1602124"/>
        <a:ext cx="8139056" cy="836850"/>
      </dsp:txXfrm>
    </dsp:sp>
    <dsp:sp modelId="{3314DE44-9C37-8445-939C-2B6592BB9F72}">
      <dsp:nvSpPr>
        <dsp:cNvPr id="0" name=""/>
        <dsp:cNvSpPr/>
      </dsp:nvSpPr>
      <dsp:spPr>
        <a:xfrm>
          <a:off x="0" y="2547606"/>
          <a:ext cx="8229600" cy="92739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zh-TW" sz="2200" kern="1200" dirty="0"/>
            <a:t>赴東南亞姊妹校擔任交換研究生，最高抵免畢業所需學分以</a:t>
          </a:r>
          <a:r>
            <a:rPr lang="en-US" sz="2200" kern="1200" dirty="0"/>
            <a:t>9</a:t>
          </a:r>
          <a:r>
            <a:rPr lang="zh-TW" sz="2200" kern="1200" dirty="0"/>
            <a:t>學分為上限。</a:t>
          </a:r>
        </a:p>
      </dsp:txBody>
      <dsp:txXfrm>
        <a:off x="45272" y="2592878"/>
        <a:ext cx="8139056" cy="836850"/>
      </dsp:txXfrm>
    </dsp:sp>
    <dsp:sp modelId="{3F2B5972-244E-A948-9523-9F2F4BAA93A5}">
      <dsp:nvSpPr>
        <dsp:cNvPr id="0" name=""/>
        <dsp:cNvSpPr/>
      </dsp:nvSpPr>
      <dsp:spPr>
        <a:xfrm>
          <a:off x="0" y="3538360"/>
          <a:ext cx="8229600" cy="92739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zh-TW" sz="2200" kern="1200" dirty="0"/>
            <a:t>申請碩士學位考試前，須通過「文藻外語大學學術倫理教育課程實施要點」所訂之倫理教育課程。</a:t>
          </a:r>
        </a:p>
      </dsp:txBody>
      <dsp:txXfrm>
        <a:off x="45272" y="3583632"/>
        <a:ext cx="8139056" cy="8368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627A42-84D0-734C-95F6-39BBDB87DFFF}">
      <dsp:nvSpPr>
        <dsp:cNvPr id="0" name=""/>
        <dsp:cNvSpPr/>
      </dsp:nvSpPr>
      <dsp:spPr>
        <a:xfrm>
          <a:off x="0" y="41781"/>
          <a:ext cx="8229600" cy="842400"/>
        </a:xfrm>
        <a:prstGeom prst="round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zh-TW" sz="2000" kern="1200" dirty="0">
              <a:solidFill>
                <a:schemeClr val="tx1"/>
              </a:solidFill>
            </a:rPr>
            <a:t>擇一語種，選修大學部之初級東南亞語言類別課程，並修滿合計</a:t>
          </a:r>
          <a:r>
            <a:rPr lang="en-US" sz="2000" kern="1200" dirty="0">
              <a:solidFill>
                <a:schemeClr val="tx1"/>
              </a:solidFill>
            </a:rPr>
            <a:t>4</a:t>
          </a:r>
          <a:r>
            <a:rPr lang="zh-TW" sz="2000" kern="1200" dirty="0">
              <a:solidFill>
                <a:schemeClr val="tx1"/>
              </a:solidFill>
            </a:rPr>
            <a:t>學分，以抵修本碩士學位學程之「東南亞語言</a:t>
          </a:r>
          <a:r>
            <a:rPr lang="en-US" sz="2000" kern="1200" dirty="0">
              <a:solidFill>
                <a:schemeClr val="tx1"/>
              </a:solidFill>
            </a:rPr>
            <a:t>(</a:t>
          </a:r>
          <a:r>
            <a:rPr lang="zh-TW" sz="2000" kern="1200" dirty="0">
              <a:solidFill>
                <a:schemeClr val="tx1"/>
              </a:solidFill>
            </a:rPr>
            <a:t>一</a:t>
          </a:r>
          <a:r>
            <a:rPr lang="en-US" sz="2000" kern="1200" dirty="0">
              <a:solidFill>
                <a:schemeClr val="tx1"/>
              </a:solidFill>
            </a:rPr>
            <a:t>)</a:t>
          </a:r>
          <a:r>
            <a:rPr lang="zh-TW" sz="2000" kern="1200" dirty="0">
              <a:solidFill>
                <a:schemeClr val="tx1"/>
              </a:solidFill>
            </a:rPr>
            <a:t>」、「東南亞語言</a:t>
          </a:r>
          <a:r>
            <a:rPr lang="en-US" sz="2000" kern="1200" dirty="0">
              <a:solidFill>
                <a:schemeClr val="tx1"/>
              </a:solidFill>
            </a:rPr>
            <a:t>(</a:t>
          </a:r>
          <a:r>
            <a:rPr lang="zh-TW" sz="2000" kern="1200" dirty="0">
              <a:solidFill>
                <a:schemeClr val="tx1"/>
              </a:solidFill>
            </a:rPr>
            <a:t>二</a:t>
          </a:r>
          <a:r>
            <a:rPr lang="en-US" sz="2000" kern="1200" dirty="0">
              <a:solidFill>
                <a:schemeClr val="tx1"/>
              </a:solidFill>
            </a:rPr>
            <a:t>)</a:t>
          </a:r>
          <a:r>
            <a:rPr lang="zh-TW" sz="2000" kern="1200" dirty="0">
              <a:solidFill>
                <a:schemeClr val="tx1"/>
              </a:solidFill>
            </a:rPr>
            <a:t>」。</a:t>
          </a:r>
        </a:p>
      </dsp:txBody>
      <dsp:txXfrm>
        <a:off x="41123" y="82904"/>
        <a:ext cx="8147354" cy="760154"/>
      </dsp:txXfrm>
    </dsp:sp>
    <dsp:sp modelId="{F947E1FF-560E-E141-AC13-7F83F6DEC6C9}">
      <dsp:nvSpPr>
        <dsp:cNvPr id="0" name=""/>
        <dsp:cNvSpPr/>
      </dsp:nvSpPr>
      <dsp:spPr>
        <a:xfrm>
          <a:off x="0" y="941781"/>
          <a:ext cx="8229600" cy="842400"/>
        </a:xfrm>
        <a:prstGeom prst="round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zh-TW" sz="2000" kern="1200" dirty="0">
              <a:solidFill>
                <a:schemeClr val="tx1"/>
              </a:solidFill>
            </a:rPr>
            <a:t>過去曾修習本校大學部之初級東南亞語言類別課程，得抵免本碩士學位學程之「東南亞語言</a:t>
          </a:r>
          <a:r>
            <a:rPr lang="en-US" sz="2000" kern="1200" dirty="0">
              <a:solidFill>
                <a:schemeClr val="tx1"/>
              </a:solidFill>
            </a:rPr>
            <a:t>(</a:t>
          </a:r>
          <a:r>
            <a:rPr lang="zh-TW" sz="2000" kern="1200" dirty="0">
              <a:solidFill>
                <a:schemeClr val="tx1"/>
              </a:solidFill>
            </a:rPr>
            <a:t>一</a:t>
          </a:r>
          <a:r>
            <a:rPr lang="en-US" sz="2000" kern="1200" dirty="0">
              <a:solidFill>
                <a:schemeClr val="tx1"/>
              </a:solidFill>
            </a:rPr>
            <a:t>)</a:t>
          </a:r>
          <a:r>
            <a:rPr lang="zh-TW" sz="2000" kern="1200" dirty="0">
              <a:solidFill>
                <a:schemeClr val="tx1"/>
              </a:solidFill>
            </a:rPr>
            <a:t>」、「東南亞語言</a:t>
          </a:r>
          <a:r>
            <a:rPr lang="en-US" sz="2000" kern="1200" dirty="0">
              <a:solidFill>
                <a:schemeClr val="tx1"/>
              </a:solidFill>
            </a:rPr>
            <a:t>(</a:t>
          </a:r>
          <a:r>
            <a:rPr lang="zh-TW" sz="2000" kern="1200" dirty="0">
              <a:solidFill>
                <a:schemeClr val="tx1"/>
              </a:solidFill>
            </a:rPr>
            <a:t>二</a:t>
          </a:r>
          <a:r>
            <a:rPr lang="en-US" sz="2000" kern="1200" dirty="0">
              <a:solidFill>
                <a:schemeClr val="tx1"/>
              </a:solidFill>
            </a:rPr>
            <a:t>)</a:t>
          </a:r>
          <a:r>
            <a:rPr lang="zh-TW" sz="2000" kern="1200" dirty="0">
              <a:solidFill>
                <a:schemeClr val="tx1"/>
              </a:solidFill>
            </a:rPr>
            <a:t>」，抵免至多</a:t>
          </a:r>
          <a:r>
            <a:rPr lang="en-US" sz="2000" kern="1200" dirty="0">
              <a:solidFill>
                <a:schemeClr val="tx1"/>
              </a:solidFill>
            </a:rPr>
            <a:t>4</a:t>
          </a:r>
          <a:r>
            <a:rPr lang="zh-TW" sz="2000" kern="1200" dirty="0">
              <a:solidFill>
                <a:schemeClr val="tx1"/>
              </a:solidFill>
            </a:rPr>
            <a:t>學分。</a:t>
          </a:r>
        </a:p>
      </dsp:txBody>
      <dsp:txXfrm>
        <a:off x="41123" y="982904"/>
        <a:ext cx="8147354" cy="760154"/>
      </dsp:txXfrm>
    </dsp:sp>
    <dsp:sp modelId="{C3FEE1E7-07E6-0643-A0EF-DD482CA89576}">
      <dsp:nvSpPr>
        <dsp:cNvPr id="0" name=""/>
        <dsp:cNvSpPr/>
      </dsp:nvSpPr>
      <dsp:spPr>
        <a:xfrm>
          <a:off x="0" y="1841781"/>
          <a:ext cx="8229600" cy="842400"/>
        </a:xfrm>
        <a:prstGeom prst="round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zh-TW" sz="2000" kern="1200" dirty="0">
              <a:solidFill>
                <a:schemeClr val="tx1"/>
              </a:solidFill>
            </a:rPr>
            <a:t>但預修之課程若已計入大學部畢業學分數內，不得再申請抵免碩士班學分數。</a:t>
          </a:r>
        </a:p>
      </dsp:txBody>
      <dsp:txXfrm>
        <a:off x="41123" y="1882904"/>
        <a:ext cx="8147354" cy="760154"/>
      </dsp:txXfrm>
    </dsp:sp>
    <dsp:sp modelId="{E88CE2B9-0700-5742-8BEE-AEEFC5C2D2BC}">
      <dsp:nvSpPr>
        <dsp:cNvPr id="0" name=""/>
        <dsp:cNvSpPr/>
      </dsp:nvSpPr>
      <dsp:spPr>
        <a:xfrm>
          <a:off x="0" y="2741781"/>
          <a:ext cx="8229600" cy="842400"/>
        </a:xfrm>
        <a:prstGeom prst="round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zh-TW" sz="2000" kern="1200" dirty="0">
              <a:solidFill>
                <a:schemeClr val="tx1"/>
              </a:solidFill>
            </a:rPr>
            <a:t>取得東南亞語言類別初級以上證照，或經本碩士學位學程東南亞語言門檻相關考試通過者，得抵免「東南亞語言</a:t>
          </a:r>
          <a:r>
            <a:rPr lang="en-US" sz="2000" kern="1200" dirty="0">
              <a:solidFill>
                <a:schemeClr val="tx1"/>
              </a:solidFill>
            </a:rPr>
            <a:t>(</a:t>
          </a:r>
          <a:r>
            <a:rPr lang="zh-TW" sz="2000" kern="1200" dirty="0">
              <a:solidFill>
                <a:schemeClr val="tx1"/>
              </a:solidFill>
            </a:rPr>
            <a:t>一</a:t>
          </a:r>
          <a:r>
            <a:rPr lang="en-US" sz="2000" kern="1200" dirty="0">
              <a:solidFill>
                <a:schemeClr val="tx1"/>
              </a:solidFill>
            </a:rPr>
            <a:t>)</a:t>
          </a:r>
          <a:r>
            <a:rPr lang="zh-TW" sz="2000" kern="1200" dirty="0">
              <a:solidFill>
                <a:schemeClr val="tx1"/>
              </a:solidFill>
            </a:rPr>
            <a:t>」、「東南亞語言</a:t>
          </a:r>
          <a:r>
            <a:rPr lang="en-US" sz="2000" kern="1200" dirty="0">
              <a:solidFill>
                <a:schemeClr val="tx1"/>
              </a:solidFill>
            </a:rPr>
            <a:t>(</a:t>
          </a:r>
          <a:r>
            <a:rPr lang="zh-TW" sz="2000" kern="1200" dirty="0">
              <a:solidFill>
                <a:schemeClr val="tx1"/>
              </a:solidFill>
            </a:rPr>
            <a:t>二</a:t>
          </a:r>
          <a:r>
            <a:rPr lang="en-US" sz="2000" kern="1200" dirty="0">
              <a:solidFill>
                <a:schemeClr val="tx1"/>
              </a:solidFill>
            </a:rPr>
            <a:t>)</a:t>
          </a:r>
          <a:r>
            <a:rPr lang="zh-TW" sz="2000" kern="1200" dirty="0">
              <a:solidFill>
                <a:schemeClr val="tx1"/>
              </a:solidFill>
            </a:rPr>
            <a:t>」。</a:t>
          </a:r>
        </a:p>
      </dsp:txBody>
      <dsp:txXfrm>
        <a:off x="41123" y="2782904"/>
        <a:ext cx="8147354" cy="760154"/>
      </dsp:txXfrm>
    </dsp:sp>
    <dsp:sp modelId="{38162696-AE4D-8D4A-943E-0FEDEBC9DA91}">
      <dsp:nvSpPr>
        <dsp:cNvPr id="0" name=""/>
        <dsp:cNvSpPr/>
      </dsp:nvSpPr>
      <dsp:spPr>
        <a:xfrm>
          <a:off x="0" y="3641781"/>
          <a:ext cx="8229600" cy="842400"/>
        </a:xfrm>
        <a:prstGeom prst="round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zh-TW" sz="2000" kern="1200" dirty="0">
              <a:solidFill>
                <a:schemeClr val="tx1"/>
              </a:solidFill>
            </a:rPr>
            <a:t>模組課程共</a:t>
          </a:r>
          <a:r>
            <a:rPr lang="en-US" sz="2000" kern="1200" dirty="0">
              <a:solidFill>
                <a:schemeClr val="tx1"/>
              </a:solidFill>
            </a:rPr>
            <a:t>15</a:t>
          </a:r>
          <a:r>
            <a:rPr lang="zh-TW" sz="2000" kern="1200" dirty="0">
              <a:solidFill>
                <a:schemeClr val="tx1"/>
              </a:solidFill>
            </a:rPr>
            <a:t>學分中，同學可修習大學部之中級東南亞語言類別課程，至多抵修</a:t>
          </a:r>
          <a:r>
            <a:rPr lang="en-US" sz="2000" kern="1200" dirty="0">
              <a:solidFill>
                <a:schemeClr val="tx1"/>
              </a:solidFill>
            </a:rPr>
            <a:t>3</a:t>
          </a:r>
          <a:r>
            <a:rPr lang="zh-TW" sz="2000" kern="1200" dirty="0">
              <a:solidFill>
                <a:schemeClr val="tx1"/>
              </a:solidFill>
            </a:rPr>
            <a:t>學分。</a:t>
          </a:r>
        </a:p>
      </dsp:txBody>
      <dsp:txXfrm>
        <a:off x="41123" y="3682904"/>
        <a:ext cx="8147354" cy="76015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E777E945-5729-4753-9080-800E254CD1E5}" type="datetimeFigureOut">
              <a:rPr lang="zh-TW" altLang="en-US" smtClean="0"/>
              <a:t>2019/4/1</a:t>
            </a:fld>
            <a:endParaRPr lang="zh-TW" altLang="en-US"/>
          </a:p>
        </p:txBody>
      </p:sp>
      <p:sp>
        <p:nvSpPr>
          <p:cNvPr id="4" name="頁尾版面配置區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50C368B0-0A7A-4F61-AA5C-F9D49AA682E3}" type="slidenum">
              <a:rPr lang="zh-TW" altLang="en-US" smtClean="0"/>
              <a:t>‹#›</a:t>
            </a:fld>
            <a:endParaRPr lang="zh-TW" altLang="en-US"/>
          </a:p>
        </p:txBody>
      </p:sp>
    </p:spTree>
    <p:extLst>
      <p:ext uri="{BB962C8B-B14F-4D97-AF65-F5344CB8AC3E}">
        <p14:creationId xmlns:p14="http://schemas.microsoft.com/office/powerpoint/2010/main" val="247941453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6"/>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31A8FFC1-39EE-483A-8A68-2F5020A34243}" type="datetimeFigureOut">
              <a:rPr lang="zh-TW" altLang="en-US" smtClean="0"/>
              <a:t>2019/4/1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5764E8C-3FCC-4D99-AC8C-578AE0546102}" type="slidenum">
              <a:rPr lang="zh-TW" altLang="en-US" smtClean="0"/>
              <a:t>‹#›</a:t>
            </a:fld>
            <a:endParaRPr lang="zh-TW" altLang="en-US"/>
          </a:p>
        </p:txBody>
      </p:sp>
    </p:spTree>
    <p:extLst>
      <p:ext uri="{BB962C8B-B14F-4D97-AF65-F5344CB8AC3E}">
        <p14:creationId xmlns:p14="http://schemas.microsoft.com/office/powerpoint/2010/main" val="3817204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31A8FFC1-39EE-483A-8A68-2F5020A34243}" type="datetimeFigureOut">
              <a:rPr lang="zh-TW" altLang="en-US" smtClean="0"/>
              <a:t>2019/4/1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5764E8C-3FCC-4D99-AC8C-578AE0546102}" type="slidenum">
              <a:rPr lang="zh-TW" altLang="en-US" smtClean="0"/>
              <a:t>‹#›</a:t>
            </a:fld>
            <a:endParaRPr lang="zh-TW" altLang="en-US"/>
          </a:p>
        </p:txBody>
      </p:sp>
    </p:spTree>
    <p:extLst>
      <p:ext uri="{BB962C8B-B14F-4D97-AF65-F5344CB8AC3E}">
        <p14:creationId xmlns:p14="http://schemas.microsoft.com/office/powerpoint/2010/main" val="1480775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4972049" y="366713"/>
            <a:ext cx="1543051" cy="780097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342901" y="366713"/>
            <a:ext cx="4476751" cy="780097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31A8FFC1-39EE-483A-8A68-2F5020A34243}" type="datetimeFigureOut">
              <a:rPr lang="zh-TW" altLang="en-US" smtClean="0"/>
              <a:t>2019/4/1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5764E8C-3FCC-4D99-AC8C-578AE0546102}" type="slidenum">
              <a:rPr lang="zh-TW" altLang="en-US" smtClean="0"/>
              <a:t>‹#›</a:t>
            </a:fld>
            <a:endParaRPr lang="zh-TW" altLang="en-US"/>
          </a:p>
        </p:txBody>
      </p:sp>
    </p:spTree>
    <p:extLst>
      <p:ext uri="{BB962C8B-B14F-4D97-AF65-F5344CB8AC3E}">
        <p14:creationId xmlns:p14="http://schemas.microsoft.com/office/powerpoint/2010/main" val="1149382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31A8FFC1-39EE-483A-8A68-2F5020A34243}" type="datetimeFigureOut">
              <a:rPr lang="zh-TW" altLang="en-US" smtClean="0"/>
              <a:t>2019/4/1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5764E8C-3FCC-4D99-AC8C-578AE0546102}" type="slidenum">
              <a:rPr lang="zh-TW" altLang="en-US" smtClean="0"/>
              <a:t>‹#›</a:t>
            </a:fld>
            <a:endParaRPr lang="zh-TW" altLang="en-US"/>
          </a:p>
        </p:txBody>
      </p:sp>
    </p:spTree>
    <p:extLst>
      <p:ext uri="{BB962C8B-B14F-4D97-AF65-F5344CB8AC3E}">
        <p14:creationId xmlns:p14="http://schemas.microsoft.com/office/powerpoint/2010/main" val="707223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31A8FFC1-39EE-483A-8A68-2F5020A34243}" type="datetimeFigureOut">
              <a:rPr lang="zh-TW" altLang="en-US" smtClean="0"/>
              <a:t>2019/4/1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5764E8C-3FCC-4D99-AC8C-578AE0546102}" type="slidenum">
              <a:rPr lang="zh-TW" altLang="en-US" smtClean="0"/>
              <a:t>‹#›</a:t>
            </a:fld>
            <a:endParaRPr lang="zh-TW" altLang="en-US"/>
          </a:p>
        </p:txBody>
      </p:sp>
    </p:spTree>
    <p:extLst>
      <p:ext uri="{BB962C8B-B14F-4D97-AF65-F5344CB8AC3E}">
        <p14:creationId xmlns:p14="http://schemas.microsoft.com/office/powerpoint/2010/main" val="3560212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342901" y="2133601"/>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3505201" y="2133601"/>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31A8FFC1-39EE-483A-8A68-2F5020A34243}" type="datetimeFigureOut">
              <a:rPr lang="zh-TW" altLang="en-US" smtClean="0"/>
              <a:t>2019/4/1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5764E8C-3FCC-4D99-AC8C-578AE0546102}" type="slidenum">
              <a:rPr lang="zh-TW" altLang="en-US" smtClean="0"/>
              <a:t>‹#›</a:t>
            </a:fld>
            <a:endParaRPr lang="zh-TW" altLang="en-US"/>
          </a:p>
        </p:txBody>
      </p:sp>
    </p:spTree>
    <p:extLst>
      <p:ext uri="{BB962C8B-B14F-4D97-AF65-F5344CB8AC3E}">
        <p14:creationId xmlns:p14="http://schemas.microsoft.com/office/powerpoint/2010/main" val="3732180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31A8FFC1-39EE-483A-8A68-2F5020A34243}" type="datetimeFigureOut">
              <a:rPr lang="zh-TW" altLang="en-US" smtClean="0"/>
              <a:t>2019/4/1</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15764E8C-3FCC-4D99-AC8C-578AE0546102}" type="slidenum">
              <a:rPr lang="zh-TW" altLang="en-US" smtClean="0"/>
              <a:t>‹#›</a:t>
            </a:fld>
            <a:endParaRPr lang="zh-TW" altLang="en-US"/>
          </a:p>
        </p:txBody>
      </p:sp>
    </p:spTree>
    <p:extLst>
      <p:ext uri="{BB962C8B-B14F-4D97-AF65-F5344CB8AC3E}">
        <p14:creationId xmlns:p14="http://schemas.microsoft.com/office/powerpoint/2010/main" val="3561739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31A8FFC1-39EE-483A-8A68-2F5020A34243}" type="datetimeFigureOut">
              <a:rPr lang="zh-TW" altLang="en-US" smtClean="0"/>
              <a:t>2019/4/1</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15764E8C-3FCC-4D99-AC8C-578AE0546102}" type="slidenum">
              <a:rPr lang="zh-TW" altLang="en-US" smtClean="0"/>
              <a:t>‹#›</a:t>
            </a:fld>
            <a:endParaRPr lang="zh-TW" altLang="en-US"/>
          </a:p>
        </p:txBody>
      </p:sp>
    </p:spTree>
    <p:extLst>
      <p:ext uri="{BB962C8B-B14F-4D97-AF65-F5344CB8AC3E}">
        <p14:creationId xmlns:p14="http://schemas.microsoft.com/office/powerpoint/2010/main" val="404025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1A8FFC1-39EE-483A-8A68-2F5020A34243}" type="datetimeFigureOut">
              <a:rPr lang="zh-TW" altLang="en-US" smtClean="0"/>
              <a:t>2019/4/1</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15764E8C-3FCC-4D99-AC8C-578AE0546102}" type="slidenum">
              <a:rPr lang="zh-TW" altLang="en-US" smtClean="0"/>
              <a:t>‹#›</a:t>
            </a:fld>
            <a:endParaRPr lang="zh-TW" altLang="en-US"/>
          </a:p>
        </p:txBody>
      </p:sp>
    </p:spTree>
    <p:extLst>
      <p:ext uri="{BB962C8B-B14F-4D97-AF65-F5344CB8AC3E}">
        <p14:creationId xmlns:p14="http://schemas.microsoft.com/office/powerpoint/2010/main" val="2743105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1"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31A8FFC1-39EE-483A-8A68-2F5020A34243}" type="datetimeFigureOut">
              <a:rPr lang="zh-TW" altLang="en-US" smtClean="0"/>
              <a:t>2019/4/1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5764E8C-3FCC-4D99-AC8C-578AE0546102}" type="slidenum">
              <a:rPr lang="zh-TW" altLang="en-US" smtClean="0"/>
              <a:t>‹#›</a:t>
            </a:fld>
            <a:endParaRPr lang="zh-TW" altLang="en-US"/>
          </a:p>
        </p:txBody>
      </p:sp>
    </p:spTree>
    <p:extLst>
      <p:ext uri="{BB962C8B-B14F-4D97-AF65-F5344CB8AC3E}">
        <p14:creationId xmlns:p14="http://schemas.microsoft.com/office/powerpoint/2010/main" val="2965734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1"/>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31A8FFC1-39EE-483A-8A68-2F5020A34243}" type="datetimeFigureOut">
              <a:rPr lang="zh-TW" altLang="en-US" smtClean="0"/>
              <a:t>2019/4/1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5764E8C-3FCC-4D99-AC8C-578AE0546102}" type="slidenum">
              <a:rPr lang="zh-TW" altLang="en-US" smtClean="0"/>
              <a:t>‹#›</a:t>
            </a:fld>
            <a:endParaRPr lang="zh-TW" altLang="en-US"/>
          </a:p>
        </p:txBody>
      </p:sp>
    </p:spTree>
    <p:extLst>
      <p:ext uri="{BB962C8B-B14F-4D97-AF65-F5344CB8AC3E}">
        <p14:creationId xmlns:p14="http://schemas.microsoft.com/office/powerpoint/2010/main" val="598104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A8FFC1-39EE-483A-8A68-2F5020A34243}" type="datetimeFigureOut">
              <a:rPr lang="zh-TW" altLang="en-US" smtClean="0"/>
              <a:t>2019/4/1</a:t>
            </a:fld>
            <a:endParaRPr lang="zh-TW" altLang="en-US"/>
          </a:p>
        </p:txBody>
      </p:sp>
      <p:sp>
        <p:nvSpPr>
          <p:cNvPr id="5" name="頁尾版面配置區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764E8C-3FCC-4D99-AC8C-578AE0546102}" type="slidenum">
              <a:rPr lang="zh-TW" altLang="en-US" smtClean="0"/>
              <a:t>‹#›</a:t>
            </a:fld>
            <a:endParaRPr lang="zh-TW" altLang="en-US"/>
          </a:p>
        </p:txBody>
      </p:sp>
    </p:spTree>
    <p:extLst>
      <p:ext uri="{BB962C8B-B14F-4D97-AF65-F5344CB8AC3E}">
        <p14:creationId xmlns:p14="http://schemas.microsoft.com/office/powerpoint/2010/main" val="3607935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hyperlink" Target="mailto:sl00@mail.wzu.edu.tw"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Google雲端\東南亞語言教學中心\東南亞碩士學位學程籌備\【文宣】碩士學程宣傳\108年校內招生說明會\20190225定稿.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4931"/>
          <a:stretch/>
        </p:blipFill>
        <p:spPr bwMode="auto">
          <a:xfrm>
            <a:off x="-108520" y="-1"/>
            <a:ext cx="9361040" cy="4797153"/>
          </a:xfrm>
          <a:prstGeom prst="rect">
            <a:avLst/>
          </a:prstGeom>
          <a:noFill/>
          <a:extLst>
            <a:ext uri="{909E8E84-426E-40DD-AFC4-6F175D3DCCD1}">
              <a14:hiddenFill xmlns:a14="http://schemas.microsoft.com/office/drawing/2010/main">
                <a:solidFill>
                  <a:srgbClr val="FFFFFF"/>
                </a:solidFill>
              </a14:hiddenFill>
            </a:ext>
          </a:extLst>
        </p:spPr>
      </p:pic>
      <p:sp>
        <p:nvSpPr>
          <p:cNvPr id="8" name="圓角矩形 7"/>
          <p:cNvSpPr/>
          <p:nvPr/>
        </p:nvSpPr>
        <p:spPr>
          <a:xfrm>
            <a:off x="179512" y="3047072"/>
            <a:ext cx="8856984" cy="2996952"/>
          </a:xfrm>
          <a:prstGeom prst="roundRect">
            <a:avLst/>
          </a:prstGeom>
          <a:solidFill>
            <a:srgbClr val="FFFF00">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5400" u="heavy" dirty="0" smtClean="0">
                <a:solidFill>
                  <a:schemeClr val="accent4">
                    <a:lumMod val="75000"/>
                  </a:schemeClr>
                </a:solidFill>
                <a:uFill>
                  <a:solidFill>
                    <a:srgbClr val="00B0F0"/>
                  </a:solidFill>
                </a:uFill>
                <a:latin typeface="華康POP1體W7" panose="040B0709000000000000" pitchFamily="81" charset="-120"/>
                <a:ea typeface="華康POP1體W7" panose="040B0709000000000000" pitchFamily="81" charset="-120"/>
              </a:rPr>
              <a:t>108</a:t>
            </a:r>
            <a:r>
              <a:rPr lang="zh-TW" altLang="en-US" sz="5400" u="heavy" smtClean="0">
                <a:solidFill>
                  <a:schemeClr val="accent4">
                    <a:lumMod val="75000"/>
                  </a:schemeClr>
                </a:solidFill>
                <a:uFill>
                  <a:solidFill>
                    <a:srgbClr val="00B0F0"/>
                  </a:solidFill>
                </a:uFill>
                <a:latin typeface="華康POP1體W7" panose="040B0709000000000000" pitchFamily="81" charset="-120"/>
                <a:ea typeface="華康POP1體W7" panose="040B0709000000000000" pitchFamily="81" charset="-120"/>
              </a:rPr>
              <a:t>學年度</a:t>
            </a:r>
            <a:endParaRPr lang="en-US" altLang="zh-TW" sz="5400" u="heavy" smtClean="0">
              <a:solidFill>
                <a:schemeClr val="accent4">
                  <a:lumMod val="75000"/>
                </a:schemeClr>
              </a:solidFill>
              <a:uFill>
                <a:solidFill>
                  <a:srgbClr val="00B0F0"/>
                </a:solidFill>
              </a:uFill>
              <a:latin typeface="華康POP1體W7" panose="040B0709000000000000" pitchFamily="81" charset="-120"/>
              <a:ea typeface="華康POP1體W7" panose="040B0709000000000000" pitchFamily="81" charset="-120"/>
            </a:endParaRPr>
          </a:p>
          <a:p>
            <a:pPr algn="ctr"/>
            <a:r>
              <a:rPr lang="zh-TW" altLang="en-US" sz="5400" u="heavy" dirty="0" smtClean="0">
                <a:solidFill>
                  <a:schemeClr val="accent4">
                    <a:lumMod val="75000"/>
                  </a:schemeClr>
                </a:solidFill>
                <a:uFill>
                  <a:solidFill>
                    <a:srgbClr val="00B0F0"/>
                  </a:solidFill>
                </a:uFill>
                <a:latin typeface="華康POP1體W7" panose="040B0709000000000000" pitchFamily="81" charset="-120"/>
                <a:ea typeface="華康POP1體W7" panose="040B0709000000000000" pitchFamily="81" charset="-120"/>
              </a:rPr>
              <a:t>一般</a:t>
            </a:r>
            <a:r>
              <a:rPr lang="zh-TW" altLang="en-US" sz="5400" u="heavy" dirty="0">
                <a:solidFill>
                  <a:schemeClr val="accent4">
                    <a:lumMod val="75000"/>
                  </a:schemeClr>
                </a:solidFill>
                <a:uFill>
                  <a:solidFill>
                    <a:srgbClr val="00B0F0"/>
                  </a:solidFill>
                </a:uFill>
                <a:latin typeface="華康POP1體W7" panose="040B0709000000000000" pitchFamily="81" charset="-120"/>
                <a:ea typeface="華康POP1體W7" panose="040B0709000000000000" pitchFamily="81" charset="-120"/>
              </a:rPr>
              <a:t>考試</a:t>
            </a:r>
            <a:r>
              <a:rPr lang="zh-TW" altLang="en-US" sz="5400" u="heavy" dirty="0" smtClean="0">
                <a:solidFill>
                  <a:schemeClr val="accent4">
                    <a:lumMod val="75000"/>
                  </a:schemeClr>
                </a:solidFill>
                <a:uFill>
                  <a:solidFill>
                    <a:srgbClr val="00B0F0"/>
                  </a:solidFill>
                </a:uFill>
                <a:latin typeface="華康POP1體W7" panose="040B0709000000000000" pitchFamily="81" charset="-120"/>
                <a:ea typeface="華康POP1體W7" panose="040B0709000000000000" pitchFamily="81" charset="-120"/>
              </a:rPr>
              <a:t>入學</a:t>
            </a:r>
            <a:endParaRPr lang="en-US" altLang="zh-TW" sz="5400" u="heavy" dirty="0" smtClean="0">
              <a:solidFill>
                <a:schemeClr val="accent4">
                  <a:lumMod val="75000"/>
                </a:schemeClr>
              </a:solidFill>
              <a:uFill>
                <a:solidFill>
                  <a:srgbClr val="00B0F0"/>
                </a:solidFill>
              </a:uFill>
              <a:latin typeface="華康POP1體W7" panose="040B0709000000000000" pitchFamily="81" charset="-120"/>
              <a:ea typeface="華康POP1體W7" panose="040B0709000000000000" pitchFamily="81" charset="-120"/>
            </a:endParaRPr>
          </a:p>
          <a:p>
            <a:pPr algn="ctr"/>
            <a:endParaRPr lang="en-US" altLang="zh-TW" sz="300" dirty="0">
              <a:solidFill>
                <a:schemeClr val="tx1"/>
              </a:solidFill>
              <a:latin typeface="華康POP1體W7" panose="040B0709000000000000" pitchFamily="81" charset="-120"/>
              <a:ea typeface="華康POP1體W7" panose="040B0709000000000000" pitchFamily="81" charset="-120"/>
            </a:endParaRPr>
          </a:p>
        </p:txBody>
      </p:sp>
    </p:spTree>
    <p:extLst>
      <p:ext uri="{BB962C8B-B14F-4D97-AF65-F5344CB8AC3E}">
        <p14:creationId xmlns:p14="http://schemas.microsoft.com/office/powerpoint/2010/main" val="3199443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8256"/>
            <a:ext cx="8229600" cy="1143000"/>
          </a:xfrm>
        </p:spPr>
        <p:txBody>
          <a:bodyPr>
            <a:normAutofit/>
          </a:bodyPr>
          <a:lstStyle/>
          <a:p>
            <a:r>
              <a:rPr lang="zh-TW" altLang="en-US" sz="4000" dirty="0">
                <a:latin typeface="華康POP1體W7" panose="040B0709000000000000" pitchFamily="81" charset="-120"/>
                <a:ea typeface="華康POP1體W7" panose="040B0709000000000000" pitchFamily="81" charset="-120"/>
                <a:cs typeface="+mn-cs"/>
              </a:rPr>
              <a:t>更多資訊請洽</a:t>
            </a:r>
          </a:p>
        </p:txBody>
      </p:sp>
      <p:pic>
        <p:nvPicPr>
          <p:cNvPr id="3074" name="Picture 2" descr="C:\Users\wenzao\Desktop\文藻碩士粉專.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908720"/>
            <a:ext cx="3528392" cy="3528392"/>
          </a:xfrm>
          <a:prstGeom prst="rect">
            <a:avLst/>
          </a:prstGeom>
          <a:noFill/>
          <a:extLst>
            <a:ext uri="{909E8E84-426E-40DD-AFC4-6F175D3DCCD1}">
              <a14:hiddenFill xmlns:a14="http://schemas.microsoft.com/office/drawing/2010/main">
                <a:solidFill>
                  <a:srgbClr val="FFFFFF"/>
                </a:solidFill>
              </a14:hiddenFill>
            </a:ext>
          </a:extLst>
        </p:spPr>
      </p:pic>
      <p:sp>
        <p:nvSpPr>
          <p:cNvPr id="4" name="文字方塊 3"/>
          <p:cNvSpPr txBox="1"/>
          <p:nvPr/>
        </p:nvSpPr>
        <p:spPr>
          <a:xfrm>
            <a:off x="1518918" y="4365103"/>
            <a:ext cx="1569660" cy="646331"/>
          </a:xfrm>
          <a:prstGeom prst="rect">
            <a:avLst/>
          </a:prstGeom>
          <a:noFill/>
        </p:spPr>
        <p:txBody>
          <a:bodyPr wrap="none" rtlCol="0">
            <a:spAutoFit/>
          </a:bodyPr>
          <a:lstStyle/>
          <a:p>
            <a:r>
              <a:rPr lang="zh-TW" altLang="en-US" sz="3600" dirty="0"/>
              <a:t>粉絲團</a:t>
            </a:r>
          </a:p>
        </p:txBody>
      </p:sp>
      <p:pic>
        <p:nvPicPr>
          <p:cNvPr id="3075" name="Picture 3" descr="C:\Users\wenzao\Desktop\QR Code\東南亞碩士.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836712"/>
            <a:ext cx="3816424" cy="3816424"/>
          </a:xfrm>
          <a:prstGeom prst="rect">
            <a:avLst/>
          </a:prstGeom>
          <a:noFill/>
          <a:extLst>
            <a:ext uri="{909E8E84-426E-40DD-AFC4-6F175D3DCCD1}">
              <a14:hiddenFill xmlns:a14="http://schemas.microsoft.com/office/drawing/2010/main">
                <a:solidFill>
                  <a:srgbClr val="FFFFFF"/>
                </a:solidFill>
              </a14:hiddenFill>
            </a:ext>
          </a:extLst>
        </p:spPr>
      </p:pic>
      <p:sp>
        <p:nvSpPr>
          <p:cNvPr id="7" name="文字方塊 6"/>
          <p:cNvSpPr txBox="1"/>
          <p:nvPr/>
        </p:nvSpPr>
        <p:spPr>
          <a:xfrm>
            <a:off x="5470996" y="4365104"/>
            <a:ext cx="2670924" cy="646331"/>
          </a:xfrm>
          <a:prstGeom prst="rect">
            <a:avLst/>
          </a:prstGeom>
          <a:noFill/>
        </p:spPr>
        <p:txBody>
          <a:bodyPr wrap="none" rtlCol="0">
            <a:spAutoFit/>
          </a:bodyPr>
          <a:lstStyle/>
          <a:p>
            <a:r>
              <a:rPr lang="zh-TW" altLang="en-US" sz="3600" dirty="0" smtClean="0"/>
              <a:t>碩士</a:t>
            </a:r>
            <a:r>
              <a:rPr lang="en-US" altLang="zh-TW" sz="3600" dirty="0" smtClean="0"/>
              <a:t>/</a:t>
            </a:r>
            <a:r>
              <a:rPr lang="zh-TW" altLang="en-US" sz="3600" dirty="0" smtClean="0"/>
              <a:t>系官</a:t>
            </a:r>
            <a:r>
              <a:rPr lang="zh-TW" altLang="en-US" sz="3600" dirty="0"/>
              <a:t>網</a:t>
            </a:r>
          </a:p>
        </p:txBody>
      </p:sp>
      <p:sp>
        <p:nvSpPr>
          <p:cNvPr id="8" name="文字方塊 7"/>
          <p:cNvSpPr txBox="1"/>
          <p:nvPr/>
        </p:nvSpPr>
        <p:spPr>
          <a:xfrm>
            <a:off x="1691680" y="5229200"/>
            <a:ext cx="5680466" cy="1200329"/>
          </a:xfrm>
          <a:prstGeom prst="rect">
            <a:avLst/>
          </a:prstGeom>
          <a:noFill/>
        </p:spPr>
        <p:txBody>
          <a:bodyPr wrap="none" rtlCol="0">
            <a:spAutoFit/>
          </a:bodyPr>
          <a:lstStyle/>
          <a:p>
            <a:r>
              <a:rPr lang="en-US" altLang="zh-TW" sz="3600" dirty="0"/>
              <a:t>Email: </a:t>
            </a:r>
            <a:r>
              <a:rPr lang="en-US" altLang="zh-TW" sz="3600" dirty="0">
                <a:hlinkClick r:id="rId4"/>
              </a:rPr>
              <a:t>sl00@mail.wzu.edu.tw</a:t>
            </a:r>
            <a:endParaRPr lang="en-US" altLang="zh-TW" sz="3600" dirty="0"/>
          </a:p>
          <a:p>
            <a:r>
              <a:rPr lang="zh-TW" altLang="en-US" sz="3600" dirty="0"/>
              <a:t>電話：</a:t>
            </a:r>
            <a:r>
              <a:rPr lang="en-US" altLang="zh-TW" sz="3600" dirty="0"/>
              <a:t>07</a:t>
            </a:r>
            <a:r>
              <a:rPr lang="zh-TW" altLang="en-US" sz="3600" dirty="0"/>
              <a:t> </a:t>
            </a:r>
            <a:r>
              <a:rPr lang="en-US" altLang="zh-TW" sz="3600" dirty="0"/>
              <a:t>342</a:t>
            </a:r>
            <a:r>
              <a:rPr lang="zh-TW" altLang="en-US" sz="3600" dirty="0"/>
              <a:t> </a:t>
            </a:r>
            <a:r>
              <a:rPr lang="en-US" altLang="zh-TW" sz="3600" dirty="0"/>
              <a:t>6031#7802</a:t>
            </a:r>
            <a:endParaRPr lang="zh-TW" altLang="en-US" sz="3600" dirty="0"/>
          </a:p>
        </p:txBody>
      </p:sp>
    </p:spTree>
    <p:extLst>
      <p:ext uri="{BB962C8B-B14F-4D97-AF65-F5344CB8AC3E}">
        <p14:creationId xmlns:p14="http://schemas.microsoft.com/office/powerpoint/2010/main" val="3840441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a:latin typeface="華康POP1體W7" panose="040B0709000000000000" pitchFamily="81" charset="-120"/>
                <a:ea typeface="華康POP1體W7" panose="040B0709000000000000" pitchFamily="81" charset="-120"/>
                <a:cs typeface="+mn-cs"/>
              </a:rPr>
              <a:t>東南亞碩士學位學程</a:t>
            </a:r>
            <a:r>
              <a:rPr lang="en-US" altLang="zh-TW" sz="4000" dirty="0">
                <a:latin typeface="華康POP1體W7" panose="040B0709000000000000" pitchFamily="81" charset="-120"/>
                <a:ea typeface="華康POP1體W7" panose="040B0709000000000000" pitchFamily="81" charset="-120"/>
                <a:cs typeface="+mn-cs"/>
              </a:rPr>
              <a:t/>
            </a:r>
            <a:br>
              <a:rPr lang="en-US" altLang="zh-TW" sz="4000" dirty="0">
                <a:latin typeface="華康POP1體W7" panose="040B0709000000000000" pitchFamily="81" charset="-120"/>
                <a:ea typeface="華康POP1體W7" panose="040B0709000000000000" pitchFamily="81" charset="-120"/>
                <a:cs typeface="+mn-cs"/>
              </a:rPr>
            </a:br>
            <a:r>
              <a:rPr lang="zh-TW" altLang="en-US" sz="2700" dirty="0">
                <a:solidFill>
                  <a:srgbClr val="FF0000"/>
                </a:solidFill>
                <a:latin typeface="Microsoft JhengHei" panose="020B0604030504040204" pitchFamily="34" charset="-120"/>
                <a:ea typeface="Microsoft JhengHei" panose="020B0604030504040204" pitchFamily="34" charset="-120"/>
              </a:rPr>
              <a:t>外語</a:t>
            </a:r>
            <a:r>
              <a:rPr lang="zh-TW" altLang="en-US" sz="2700" dirty="0">
                <a:latin typeface="Microsoft JhengHei" panose="020B0604030504040204" pitchFamily="34" charset="-120"/>
                <a:ea typeface="Microsoft JhengHei" panose="020B0604030504040204" pitchFamily="34" charset="-120"/>
              </a:rPr>
              <a:t>＋</a:t>
            </a:r>
            <a:r>
              <a:rPr lang="zh-TW" altLang="en-US" sz="2700" dirty="0">
                <a:solidFill>
                  <a:srgbClr val="FF0000"/>
                </a:solidFill>
                <a:latin typeface="Microsoft JhengHei" panose="020B0604030504040204" pitchFamily="34" charset="-120"/>
                <a:ea typeface="Microsoft JhengHei" panose="020B0604030504040204" pitchFamily="34" charset="-120"/>
              </a:rPr>
              <a:t>學術專業</a:t>
            </a:r>
            <a:endParaRPr lang="zh-TW" altLang="en-US" sz="2700" dirty="0">
              <a:latin typeface="華康POP1體W7" panose="040B0709000000000000" pitchFamily="81" charset="-120"/>
              <a:ea typeface="華康POP1體W7" panose="040B0709000000000000" pitchFamily="81" charset="-120"/>
              <a:cs typeface="+mn-cs"/>
            </a:endParaRPr>
          </a:p>
        </p:txBody>
      </p:sp>
      <p:graphicFrame>
        <p:nvGraphicFramePr>
          <p:cNvPr id="5" name="內容版面配置區 4">
            <a:extLst>
              <a:ext uri="{FF2B5EF4-FFF2-40B4-BE49-F238E27FC236}">
                <a16:creationId xmlns="" xmlns:a16="http://schemas.microsoft.com/office/drawing/2014/main" id="{38CA19D3-4139-BD4F-A7C1-C352FA397DC8}"/>
              </a:ext>
            </a:extLst>
          </p:cNvPr>
          <p:cNvGraphicFramePr>
            <a:graphicFrameLocks noGrp="1"/>
          </p:cNvGraphicFramePr>
          <p:nvPr>
            <p:ph idx="1"/>
            <p:extLst/>
          </p:nvPr>
        </p:nvGraphicFramePr>
        <p:xfrm>
          <a:off x="179512" y="1412777"/>
          <a:ext cx="8856984" cy="47133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1683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7687"/>
            <a:ext cx="7776864" cy="6841671"/>
          </a:xfrm>
        </p:spPr>
      </p:pic>
    </p:spTree>
    <p:extLst>
      <p:ext uri="{BB962C8B-B14F-4D97-AF65-F5344CB8AC3E}">
        <p14:creationId xmlns:p14="http://schemas.microsoft.com/office/powerpoint/2010/main" val="1693782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內容版面配置區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52736"/>
            <a:ext cx="9144000" cy="4572687"/>
          </a:xfrm>
        </p:spPr>
      </p:pic>
    </p:spTree>
    <p:extLst>
      <p:ext uri="{BB962C8B-B14F-4D97-AF65-F5344CB8AC3E}">
        <p14:creationId xmlns:p14="http://schemas.microsoft.com/office/powerpoint/2010/main" val="688605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內容版面配置區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937" y="1700808"/>
            <a:ext cx="9168937" cy="3672407"/>
          </a:xfrm>
        </p:spPr>
      </p:pic>
    </p:spTree>
    <p:extLst>
      <p:ext uri="{BB962C8B-B14F-4D97-AF65-F5344CB8AC3E}">
        <p14:creationId xmlns:p14="http://schemas.microsoft.com/office/powerpoint/2010/main" val="3094400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02099B3C-C4DC-5E48-B545-A2211B6B9763}"/>
              </a:ext>
            </a:extLst>
          </p:cNvPr>
          <p:cNvSpPr>
            <a:spLocks noGrp="1"/>
          </p:cNvSpPr>
          <p:nvPr>
            <p:ph type="title"/>
          </p:nvPr>
        </p:nvSpPr>
        <p:spPr/>
        <p:txBody>
          <a:bodyPr/>
          <a:lstStyle/>
          <a:p>
            <a:r>
              <a:rPr kumimoji="1" lang="zh-TW" altLang="en-US" dirty="0">
                <a:latin typeface="Microsoft JhengHei" panose="020B0604030504040204" pitchFamily="34" charset="-120"/>
                <a:ea typeface="Microsoft JhengHei" panose="020B0604030504040204" pitchFamily="34" charset="-120"/>
              </a:rPr>
              <a:t>畢業規範</a:t>
            </a:r>
          </a:p>
        </p:txBody>
      </p:sp>
      <p:graphicFrame>
        <p:nvGraphicFramePr>
          <p:cNvPr id="3" name="內容版面配置區 2">
            <a:extLst>
              <a:ext uri="{FF2B5EF4-FFF2-40B4-BE49-F238E27FC236}">
                <a16:creationId xmlns="" xmlns:a16="http://schemas.microsoft.com/office/drawing/2014/main" id="{D40D36B7-294A-CD4D-80EA-3317C644F187}"/>
              </a:ext>
            </a:extLst>
          </p:cNvPr>
          <p:cNvGraphicFramePr>
            <a:graphicFrameLocks noGrp="1"/>
          </p:cNvGraphicFramePr>
          <p:nvPr>
            <p:ph idx="1"/>
            <p:extLst/>
          </p:nvPr>
        </p:nvGraphicFramePr>
        <p:xfrm>
          <a:off x="457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7923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A681EDDA-5A18-5549-BFCE-F8A4796E2718}"/>
              </a:ext>
            </a:extLst>
          </p:cNvPr>
          <p:cNvSpPr>
            <a:spLocks noGrp="1"/>
          </p:cNvSpPr>
          <p:nvPr>
            <p:ph type="title"/>
          </p:nvPr>
        </p:nvSpPr>
        <p:spPr/>
        <p:txBody>
          <a:bodyPr/>
          <a:lstStyle/>
          <a:p>
            <a:r>
              <a:rPr lang="zh-TW" altLang="en-US" dirty="0">
                <a:latin typeface="Microsoft JhengHei" panose="020B0604030504040204" pitchFamily="34" charset="-120"/>
                <a:ea typeface="Microsoft JhengHei" panose="020B0604030504040204" pitchFamily="34" charset="-120"/>
              </a:rPr>
              <a:t>語言課程</a:t>
            </a:r>
            <a:endParaRPr kumimoji="1" lang="zh-TW" altLang="en-US" dirty="0"/>
          </a:p>
        </p:txBody>
      </p:sp>
      <p:graphicFrame>
        <p:nvGraphicFramePr>
          <p:cNvPr id="4" name="內容版面配置區 3">
            <a:extLst>
              <a:ext uri="{FF2B5EF4-FFF2-40B4-BE49-F238E27FC236}">
                <a16:creationId xmlns="" xmlns:a16="http://schemas.microsoft.com/office/drawing/2014/main" id="{9AE8D4BD-621B-A54A-ADF4-0BDBC067DC65}"/>
              </a:ext>
            </a:extLst>
          </p:cNvPr>
          <p:cNvGraphicFramePr>
            <a:graphicFrameLocks noGrp="1"/>
          </p:cNvGraphicFramePr>
          <p:nvPr>
            <p:ph idx="1"/>
            <p:extLst/>
          </p:nvPr>
        </p:nvGraphicFramePr>
        <p:xfrm>
          <a:off x="457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8199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71400"/>
            <a:ext cx="8229600" cy="1143000"/>
          </a:xfrm>
        </p:spPr>
        <p:txBody>
          <a:bodyPr>
            <a:normAutofit/>
          </a:bodyPr>
          <a:lstStyle/>
          <a:p>
            <a:r>
              <a:rPr lang="zh-TW" altLang="en-US" sz="4000" dirty="0">
                <a:latin typeface="華康POP1體W7" panose="040B0709000000000000" pitchFamily="81" charset="-120"/>
                <a:ea typeface="華康POP1體W7" panose="040B0709000000000000" pitchFamily="81" charset="-120"/>
                <a:cs typeface="+mn-cs"/>
              </a:rPr>
              <a:t>報考期程</a:t>
            </a:r>
          </a:p>
        </p:txBody>
      </p:sp>
      <p:graphicFrame>
        <p:nvGraphicFramePr>
          <p:cNvPr id="4" name="表格 3"/>
          <p:cNvGraphicFramePr>
            <a:graphicFrameLocks noGrp="1"/>
          </p:cNvGraphicFramePr>
          <p:nvPr>
            <p:extLst/>
          </p:nvPr>
        </p:nvGraphicFramePr>
        <p:xfrm>
          <a:off x="228600" y="764704"/>
          <a:ext cx="8686800" cy="5731209"/>
        </p:xfrm>
        <a:graphic>
          <a:graphicData uri="http://schemas.openxmlformats.org/drawingml/2006/table">
            <a:tbl>
              <a:tblPr>
                <a:tableStyleId>{08FB837D-C827-4EFA-A057-4D05807E0F7C}</a:tableStyleId>
              </a:tblPr>
              <a:tblGrid>
                <a:gridCol w="1569011">
                  <a:extLst>
                    <a:ext uri="{9D8B030D-6E8A-4147-A177-3AD203B41FA5}">
                      <a16:colId xmlns="" xmlns:a16="http://schemas.microsoft.com/office/drawing/2014/main" val="20000"/>
                    </a:ext>
                  </a:extLst>
                </a:gridCol>
                <a:gridCol w="4758209">
                  <a:extLst>
                    <a:ext uri="{9D8B030D-6E8A-4147-A177-3AD203B41FA5}">
                      <a16:colId xmlns="" xmlns:a16="http://schemas.microsoft.com/office/drawing/2014/main" val="20001"/>
                    </a:ext>
                  </a:extLst>
                </a:gridCol>
                <a:gridCol w="2359580">
                  <a:extLst>
                    <a:ext uri="{9D8B030D-6E8A-4147-A177-3AD203B41FA5}">
                      <a16:colId xmlns="" xmlns:a16="http://schemas.microsoft.com/office/drawing/2014/main" val="20002"/>
                    </a:ext>
                  </a:extLst>
                </a:gridCol>
              </a:tblGrid>
              <a:tr h="347726">
                <a:tc>
                  <a:txBody>
                    <a:bodyPr/>
                    <a:lstStyle/>
                    <a:p>
                      <a:pPr marR="16510" algn="ctr">
                        <a:spcAft>
                          <a:spcPts val="0"/>
                        </a:spcAft>
                      </a:pPr>
                      <a:r>
                        <a:rPr lang="zh-TW" sz="1600" kern="100" dirty="0">
                          <a:effectLst/>
                        </a:rPr>
                        <a:t>工 作 項 目</a:t>
                      </a:r>
                      <a:endParaRPr lang="zh-TW" sz="1600" kern="100" dirty="0">
                        <a:effectLst/>
                        <a:latin typeface="Times New Roman"/>
                        <a:ea typeface="新細明體"/>
                      </a:endParaRPr>
                    </a:p>
                  </a:txBody>
                  <a:tcPr marL="15394" marR="15394" marT="0" marB="0" anchor="ctr">
                    <a:solidFill>
                      <a:schemeClr val="accent2">
                        <a:lumMod val="20000"/>
                        <a:lumOff val="80000"/>
                      </a:schemeClr>
                    </a:solidFill>
                  </a:tcPr>
                </a:tc>
                <a:tc>
                  <a:txBody>
                    <a:bodyPr/>
                    <a:lstStyle/>
                    <a:p>
                      <a:pPr marL="41275" marR="53340" algn="ctr">
                        <a:spcAft>
                          <a:spcPts val="0"/>
                        </a:spcAft>
                      </a:pPr>
                      <a:r>
                        <a:rPr lang="zh-TW" sz="1600" kern="100">
                          <a:effectLst/>
                        </a:rPr>
                        <a:t>日</a:t>
                      </a:r>
                      <a:r>
                        <a:rPr lang="en-US" sz="1600" kern="100">
                          <a:effectLst/>
                        </a:rPr>
                        <a:t>        </a:t>
                      </a:r>
                      <a:r>
                        <a:rPr lang="zh-TW" sz="1600" kern="100">
                          <a:effectLst/>
                        </a:rPr>
                        <a:t>期</a:t>
                      </a:r>
                      <a:endParaRPr lang="zh-TW" sz="1600" kern="100">
                        <a:effectLst/>
                        <a:latin typeface="Times New Roman"/>
                        <a:ea typeface="新細明體"/>
                      </a:endParaRPr>
                    </a:p>
                  </a:txBody>
                  <a:tcPr marL="15394" marR="15394" marT="0" marB="0" anchor="ctr">
                    <a:solidFill>
                      <a:schemeClr val="accent2">
                        <a:lumMod val="20000"/>
                        <a:lumOff val="80000"/>
                      </a:schemeClr>
                    </a:solidFill>
                  </a:tcPr>
                </a:tc>
                <a:tc>
                  <a:txBody>
                    <a:bodyPr/>
                    <a:lstStyle/>
                    <a:p>
                      <a:pPr marL="41275" marR="53340" algn="ctr">
                        <a:spcAft>
                          <a:spcPts val="0"/>
                        </a:spcAft>
                      </a:pPr>
                      <a:r>
                        <a:rPr lang="zh-TW" sz="1600" kern="100" dirty="0">
                          <a:effectLst/>
                        </a:rPr>
                        <a:t>備</a:t>
                      </a:r>
                      <a:r>
                        <a:rPr lang="en-US" sz="1600" kern="100" dirty="0">
                          <a:effectLst/>
                        </a:rPr>
                        <a:t>   </a:t>
                      </a:r>
                      <a:r>
                        <a:rPr lang="zh-TW" sz="1600" kern="100" dirty="0">
                          <a:effectLst/>
                        </a:rPr>
                        <a:t>註</a:t>
                      </a:r>
                      <a:endParaRPr lang="zh-TW" sz="1600" kern="100" dirty="0">
                        <a:effectLst/>
                        <a:latin typeface="Times New Roman"/>
                        <a:ea typeface="新細明體"/>
                      </a:endParaRPr>
                    </a:p>
                  </a:txBody>
                  <a:tcPr marL="15394" marR="15394" marT="0" marB="0" anchor="ctr">
                    <a:solidFill>
                      <a:schemeClr val="accent2">
                        <a:lumMod val="20000"/>
                        <a:lumOff val="80000"/>
                      </a:schemeClr>
                    </a:solidFill>
                  </a:tcPr>
                </a:tc>
                <a:extLst>
                  <a:ext uri="{0D108BD9-81ED-4DB2-BD59-A6C34878D82A}">
                    <a16:rowId xmlns="" xmlns:a16="http://schemas.microsoft.com/office/drawing/2014/main" val="10000"/>
                  </a:ext>
                </a:extLst>
              </a:tr>
              <a:tr h="347726">
                <a:tc>
                  <a:txBody>
                    <a:bodyPr/>
                    <a:lstStyle/>
                    <a:p>
                      <a:pPr marR="16510" algn="ctr">
                        <a:spcAft>
                          <a:spcPts val="0"/>
                        </a:spcAft>
                      </a:pPr>
                      <a:r>
                        <a:rPr lang="zh-TW" sz="1600" kern="100" dirty="0">
                          <a:effectLst/>
                        </a:rPr>
                        <a:t>簡章發售</a:t>
                      </a:r>
                      <a:endParaRPr lang="zh-TW" sz="1600" kern="100" dirty="0">
                        <a:effectLst/>
                        <a:latin typeface="Times New Roman"/>
                        <a:ea typeface="新細明體"/>
                      </a:endParaRPr>
                    </a:p>
                  </a:txBody>
                  <a:tcPr marL="15394" marR="15394" marT="0" marB="0" anchor="ctr">
                    <a:solidFill>
                      <a:schemeClr val="accent2">
                        <a:lumMod val="20000"/>
                        <a:lumOff val="80000"/>
                      </a:schemeClr>
                    </a:solidFill>
                  </a:tcPr>
                </a:tc>
                <a:tc>
                  <a:txBody>
                    <a:bodyPr/>
                    <a:lstStyle/>
                    <a:p>
                      <a:pPr marL="41275" marR="53340" algn="ctr">
                        <a:spcAft>
                          <a:spcPts val="0"/>
                        </a:spcAft>
                      </a:pPr>
                      <a:r>
                        <a:rPr lang="en-US" sz="1600" kern="100" dirty="0">
                          <a:effectLst/>
                        </a:rPr>
                        <a:t>108</a:t>
                      </a:r>
                      <a:r>
                        <a:rPr lang="zh-TW" sz="1600" kern="100" dirty="0">
                          <a:effectLst/>
                        </a:rPr>
                        <a:t>年</a:t>
                      </a:r>
                      <a:r>
                        <a:rPr lang="en-US" sz="1600" b="1" kern="100" dirty="0">
                          <a:solidFill>
                            <a:srgbClr val="FF0000"/>
                          </a:solidFill>
                          <a:effectLst/>
                          <a:latin typeface="+mn-lt"/>
                          <a:ea typeface="+mn-ea"/>
                          <a:cs typeface="+mn-cs"/>
                        </a:rPr>
                        <a:t>3</a:t>
                      </a:r>
                      <a:r>
                        <a:rPr lang="zh-TW" altLang="en-US" sz="1600" b="1" kern="100" dirty="0">
                          <a:solidFill>
                            <a:srgbClr val="FF0000"/>
                          </a:solidFill>
                          <a:effectLst/>
                          <a:latin typeface="+mn-lt"/>
                          <a:ea typeface="+mn-ea"/>
                          <a:cs typeface="+mn-cs"/>
                        </a:rPr>
                        <a:t>月</a:t>
                      </a:r>
                      <a:r>
                        <a:rPr lang="en-US" sz="1600" b="1" kern="100" dirty="0">
                          <a:solidFill>
                            <a:srgbClr val="FF0000"/>
                          </a:solidFill>
                          <a:effectLst/>
                          <a:latin typeface="+mn-lt"/>
                          <a:ea typeface="+mn-ea"/>
                          <a:cs typeface="+mn-cs"/>
                        </a:rPr>
                        <a:t>8</a:t>
                      </a:r>
                      <a:r>
                        <a:rPr lang="zh-TW" altLang="en-US" sz="1600" b="1" kern="100" dirty="0">
                          <a:solidFill>
                            <a:srgbClr val="FF0000"/>
                          </a:solidFill>
                          <a:effectLst/>
                          <a:latin typeface="+mn-lt"/>
                          <a:ea typeface="+mn-ea"/>
                          <a:cs typeface="+mn-cs"/>
                        </a:rPr>
                        <a:t>日</a:t>
                      </a:r>
                      <a:r>
                        <a:rPr lang="zh-TW" sz="1600" kern="100" dirty="0">
                          <a:effectLst/>
                        </a:rPr>
                        <a:t>（星期五）～ </a:t>
                      </a:r>
                      <a:r>
                        <a:rPr lang="en-US" sz="1600" kern="100" dirty="0">
                          <a:effectLst/>
                        </a:rPr>
                        <a:t>108</a:t>
                      </a:r>
                      <a:r>
                        <a:rPr lang="zh-TW" sz="1600" kern="100" dirty="0">
                          <a:effectLst/>
                        </a:rPr>
                        <a:t>年</a:t>
                      </a:r>
                      <a:r>
                        <a:rPr lang="en-US" sz="1600" b="1" kern="100" dirty="0">
                          <a:solidFill>
                            <a:srgbClr val="FF0000"/>
                          </a:solidFill>
                          <a:effectLst/>
                        </a:rPr>
                        <a:t>4</a:t>
                      </a:r>
                      <a:r>
                        <a:rPr lang="zh-TW" sz="1600" b="1" kern="100" dirty="0">
                          <a:solidFill>
                            <a:srgbClr val="FF0000"/>
                          </a:solidFill>
                          <a:effectLst/>
                        </a:rPr>
                        <a:t>月</a:t>
                      </a:r>
                      <a:r>
                        <a:rPr lang="en-US" sz="1600" b="1" kern="100" dirty="0">
                          <a:solidFill>
                            <a:srgbClr val="FF0000"/>
                          </a:solidFill>
                          <a:effectLst/>
                        </a:rPr>
                        <a:t>15</a:t>
                      </a:r>
                      <a:r>
                        <a:rPr lang="zh-TW" sz="1600" b="1" kern="100" dirty="0">
                          <a:solidFill>
                            <a:srgbClr val="FF0000"/>
                          </a:solidFill>
                          <a:effectLst/>
                        </a:rPr>
                        <a:t>日</a:t>
                      </a:r>
                      <a:r>
                        <a:rPr lang="zh-TW" sz="1600" kern="100" dirty="0">
                          <a:effectLst/>
                        </a:rPr>
                        <a:t>（星期</a:t>
                      </a:r>
                      <a:r>
                        <a:rPr lang="zh-TW" altLang="en-US" sz="1600" kern="100" dirty="0">
                          <a:effectLst/>
                        </a:rPr>
                        <a:t>一</a:t>
                      </a:r>
                      <a:r>
                        <a:rPr lang="zh-TW" sz="1600" kern="100" dirty="0">
                          <a:effectLst/>
                        </a:rPr>
                        <a:t>）</a:t>
                      </a:r>
                      <a:endParaRPr lang="zh-TW" sz="1600" kern="100" dirty="0">
                        <a:effectLst/>
                        <a:latin typeface="Times New Roman"/>
                        <a:ea typeface="新細明體"/>
                      </a:endParaRPr>
                    </a:p>
                  </a:txBody>
                  <a:tcPr marL="15394" marR="15394" marT="0" marB="0" anchor="ctr"/>
                </a:tc>
                <a:tc>
                  <a:txBody>
                    <a:bodyPr/>
                    <a:lstStyle/>
                    <a:p>
                      <a:pPr marL="41275" marR="53340" algn="ctr">
                        <a:spcAft>
                          <a:spcPts val="0"/>
                        </a:spcAft>
                      </a:pPr>
                      <a:r>
                        <a:rPr lang="en-US" sz="1600" kern="100">
                          <a:effectLst/>
                        </a:rPr>
                        <a:t>3/5</a:t>
                      </a:r>
                      <a:r>
                        <a:rPr lang="zh-TW" sz="1600" kern="100">
                          <a:effectLst/>
                        </a:rPr>
                        <a:t>招委會</a:t>
                      </a:r>
                      <a:endParaRPr lang="zh-TW" sz="1600" kern="100">
                        <a:effectLst/>
                        <a:latin typeface="Times New Roman"/>
                        <a:ea typeface="新細明體"/>
                      </a:endParaRPr>
                    </a:p>
                  </a:txBody>
                  <a:tcPr marL="15394" marR="15394" marT="0" marB="0" anchor="ctr"/>
                </a:tc>
                <a:extLst>
                  <a:ext uri="{0D108BD9-81ED-4DB2-BD59-A6C34878D82A}">
                    <a16:rowId xmlns="" xmlns:a16="http://schemas.microsoft.com/office/drawing/2014/main" val="10001"/>
                  </a:ext>
                </a:extLst>
              </a:tr>
              <a:tr h="500724">
                <a:tc>
                  <a:txBody>
                    <a:bodyPr/>
                    <a:lstStyle/>
                    <a:p>
                      <a:pPr marR="16510" algn="ctr">
                        <a:spcAft>
                          <a:spcPts val="0"/>
                        </a:spcAft>
                      </a:pPr>
                      <a:r>
                        <a:rPr lang="zh-TW" sz="1600" kern="100" dirty="0">
                          <a:effectLst/>
                        </a:rPr>
                        <a:t>通信報名</a:t>
                      </a:r>
                      <a:endParaRPr lang="zh-TW" sz="1600" kern="100" dirty="0">
                        <a:effectLst/>
                        <a:latin typeface="Times New Roman"/>
                        <a:ea typeface="新細明體"/>
                      </a:endParaRPr>
                    </a:p>
                  </a:txBody>
                  <a:tcPr marL="15394" marR="15394" marT="0" marB="0" anchor="ctr">
                    <a:solidFill>
                      <a:schemeClr val="accent2">
                        <a:lumMod val="20000"/>
                        <a:lumOff val="80000"/>
                      </a:schemeClr>
                    </a:solidFill>
                  </a:tcPr>
                </a:tc>
                <a:tc>
                  <a:txBody>
                    <a:bodyPr/>
                    <a:lstStyle/>
                    <a:p>
                      <a:pPr marL="41275" marR="53340" algn="ctr">
                        <a:spcAft>
                          <a:spcPts val="0"/>
                        </a:spcAft>
                      </a:pPr>
                      <a:r>
                        <a:rPr lang="en-US" sz="1600" kern="100" dirty="0">
                          <a:effectLst/>
                        </a:rPr>
                        <a:t>108</a:t>
                      </a:r>
                      <a:r>
                        <a:rPr lang="zh-TW" sz="1600" kern="100" dirty="0">
                          <a:effectLst/>
                        </a:rPr>
                        <a:t>年</a:t>
                      </a:r>
                      <a:r>
                        <a:rPr lang="en-US" sz="1600" b="1" kern="100" dirty="0">
                          <a:solidFill>
                            <a:srgbClr val="FF0000"/>
                          </a:solidFill>
                          <a:effectLst/>
                          <a:latin typeface="+mn-lt"/>
                          <a:ea typeface="+mn-ea"/>
                          <a:cs typeface="+mn-cs"/>
                        </a:rPr>
                        <a:t>3</a:t>
                      </a:r>
                      <a:r>
                        <a:rPr lang="zh-TW" altLang="en-US" sz="1600" b="1" kern="100" dirty="0">
                          <a:solidFill>
                            <a:srgbClr val="FF0000"/>
                          </a:solidFill>
                          <a:effectLst/>
                          <a:latin typeface="+mn-lt"/>
                          <a:ea typeface="+mn-ea"/>
                          <a:cs typeface="+mn-cs"/>
                        </a:rPr>
                        <a:t>月</a:t>
                      </a:r>
                      <a:r>
                        <a:rPr lang="en-US" sz="1600" b="1" kern="100" dirty="0">
                          <a:solidFill>
                            <a:srgbClr val="FF0000"/>
                          </a:solidFill>
                          <a:effectLst/>
                          <a:latin typeface="+mn-lt"/>
                          <a:ea typeface="+mn-ea"/>
                          <a:cs typeface="+mn-cs"/>
                        </a:rPr>
                        <a:t>29</a:t>
                      </a:r>
                      <a:r>
                        <a:rPr lang="zh-TW" altLang="en-US" sz="1600" b="1" kern="100" dirty="0">
                          <a:solidFill>
                            <a:srgbClr val="FF0000"/>
                          </a:solidFill>
                          <a:effectLst/>
                          <a:latin typeface="+mn-lt"/>
                          <a:ea typeface="+mn-ea"/>
                          <a:cs typeface="+mn-cs"/>
                        </a:rPr>
                        <a:t>日</a:t>
                      </a:r>
                      <a:r>
                        <a:rPr lang="zh-TW" sz="1600" kern="100" dirty="0">
                          <a:effectLst/>
                        </a:rPr>
                        <a:t>（星期五）～ </a:t>
                      </a:r>
                      <a:r>
                        <a:rPr lang="en-US" sz="1600" kern="100" dirty="0">
                          <a:effectLst/>
                        </a:rPr>
                        <a:t>108</a:t>
                      </a:r>
                      <a:r>
                        <a:rPr lang="zh-TW" sz="1600" kern="100" dirty="0">
                          <a:effectLst/>
                        </a:rPr>
                        <a:t>年</a:t>
                      </a:r>
                      <a:r>
                        <a:rPr lang="en-US" sz="1600" b="1" kern="100" dirty="0">
                          <a:solidFill>
                            <a:srgbClr val="FF0000"/>
                          </a:solidFill>
                          <a:effectLst/>
                          <a:latin typeface="+mn-lt"/>
                          <a:ea typeface="+mn-ea"/>
                          <a:cs typeface="+mn-cs"/>
                        </a:rPr>
                        <a:t>4</a:t>
                      </a:r>
                      <a:r>
                        <a:rPr lang="zh-TW" altLang="en-US" sz="1600" b="1" kern="100" dirty="0">
                          <a:solidFill>
                            <a:srgbClr val="FF0000"/>
                          </a:solidFill>
                          <a:effectLst/>
                          <a:latin typeface="+mn-lt"/>
                          <a:ea typeface="+mn-ea"/>
                          <a:cs typeface="+mn-cs"/>
                        </a:rPr>
                        <a:t>月</a:t>
                      </a:r>
                      <a:r>
                        <a:rPr lang="en-US" sz="1600" b="1" kern="100" dirty="0">
                          <a:solidFill>
                            <a:srgbClr val="FF0000"/>
                          </a:solidFill>
                          <a:effectLst/>
                          <a:latin typeface="+mn-lt"/>
                          <a:ea typeface="+mn-ea"/>
                          <a:cs typeface="+mn-cs"/>
                        </a:rPr>
                        <a:t>15</a:t>
                      </a:r>
                      <a:r>
                        <a:rPr lang="zh-TW" altLang="en-US" sz="1600" b="1" kern="100" dirty="0">
                          <a:solidFill>
                            <a:srgbClr val="FF0000"/>
                          </a:solidFill>
                          <a:effectLst/>
                          <a:latin typeface="+mn-lt"/>
                          <a:ea typeface="+mn-ea"/>
                          <a:cs typeface="+mn-cs"/>
                        </a:rPr>
                        <a:t>日</a:t>
                      </a:r>
                      <a:r>
                        <a:rPr lang="zh-TW" sz="1600" kern="100" dirty="0">
                          <a:effectLst/>
                        </a:rPr>
                        <a:t>（星期</a:t>
                      </a:r>
                      <a:r>
                        <a:rPr lang="zh-TW" altLang="en-US" sz="1600" kern="100" dirty="0">
                          <a:effectLst/>
                        </a:rPr>
                        <a:t>一</a:t>
                      </a:r>
                      <a:r>
                        <a:rPr lang="zh-TW" sz="1600" kern="100" dirty="0">
                          <a:effectLst/>
                        </a:rPr>
                        <a:t>） </a:t>
                      </a:r>
                      <a:endParaRPr lang="zh-TW" sz="1600" kern="100" dirty="0">
                        <a:effectLst/>
                        <a:latin typeface="Times New Roman"/>
                        <a:ea typeface="新細明體"/>
                      </a:endParaRPr>
                    </a:p>
                  </a:txBody>
                  <a:tcPr marL="15394" marR="15394" marT="0" marB="0" anchor="ctr"/>
                </a:tc>
                <a:tc>
                  <a:txBody>
                    <a:bodyPr/>
                    <a:lstStyle/>
                    <a:p>
                      <a:pPr marL="41275" marR="53340" algn="ctr">
                        <a:spcAft>
                          <a:spcPts val="0"/>
                        </a:spcAft>
                      </a:pPr>
                      <a:r>
                        <a:rPr lang="zh-TW" sz="1600" kern="100">
                          <a:effectLst/>
                        </a:rPr>
                        <a:t>通信報名者以郵戳為憑</a:t>
                      </a:r>
                      <a:r>
                        <a:rPr lang="en-US" sz="1600" kern="100">
                          <a:effectLst/>
                        </a:rPr>
                        <a:t>4/4-4/7</a:t>
                      </a:r>
                      <a:r>
                        <a:rPr lang="zh-TW" sz="1600" kern="100">
                          <a:effectLst/>
                        </a:rPr>
                        <a:t>清明連假</a:t>
                      </a:r>
                      <a:endParaRPr lang="zh-TW" sz="1600" kern="100">
                        <a:effectLst/>
                        <a:latin typeface="Times New Roman"/>
                        <a:ea typeface="新細明體"/>
                      </a:endParaRPr>
                    </a:p>
                  </a:txBody>
                  <a:tcPr marL="15394" marR="15394" marT="0" marB="0" anchor="ctr"/>
                </a:tc>
                <a:extLst>
                  <a:ext uri="{0D108BD9-81ED-4DB2-BD59-A6C34878D82A}">
                    <a16:rowId xmlns="" xmlns:a16="http://schemas.microsoft.com/office/drawing/2014/main" val="10002"/>
                  </a:ext>
                </a:extLst>
              </a:tr>
              <a:tr h="1234713">
                <a:tc>
                  <a:txBody>
                    <a:bodyPr/>
                    <a:lstStyle/>
                    <a:p>
                      <a:pPr marR="16510" algn="ctr">
                        <a:spcAft>
                          <a:spcPts val="0"/>
                        </a:spcAft>
                      </a:pPr>
                      <a:r>
                        <a:rPr lang="zh-TW" sz="1600" kern="100" dirty="0">
                          <a:effectLst/>
                        </a:rPr>
                        <a:t>現場報名</a:t>
                      </a:r>
                      <a:endParaRPr lang="zh-TW" sz="1600" kern="100" dirty="0">
                        <a:effectLst/>
                        <a:latin typeface="Times New Roman"/>
                        <a:ea typeface="新細明體"/>
                      </a:endParaRPr>
                    </a:p>
                  </a:txBody>
                  <a:tcPr marL="15394" marR="15394" marT="0" marB="0" anchor="ctr">
                    <a:solidFill>
                      <a:schemeClr val="accent2">
                        <a:lumMod val="20000"/>
                        <a:lumOff val="80000"/>
                      </a:schemeClr>
                    </a:solidFill>
                  </a:tcPr>
                </a:tc>
                <a:tc>
                  <a:txBody>
                    <a:bodyPr/>
                    <a:lstStyle/>
                    <a:p>
                      <a:pPr marL="41275" marR="53340" algn="ctr">
                        <a:spcAft>
                          <a:spcPts val="0"/>
                        </a:spcAft>
                      </a:pPr>
                      <a:r>
                        <a:rPr lang="en-US" sz="1600" kern="100" dirty="0">
                          <a:effectLst/>
                        </a:rPr>
                        <a:t>108</a:t>
                      </a:r>
                      <a:r>
                        <a:rPr lang="zh-TW" sz="1600" kern="100" dirty="0">
                          <a:effectLst/>
                        </a:rPr>
                        <a:t>年</a:t>
                      </a:r>
                      <a:r>
                        <a:rPr lang="en-US" sz="1600" b="1" kern="100" dirty="0">
                          <a:solidFill>
                            <a:srgbClr val="FF0000"/>
                          </a:solidFill>
                          <a:effectLst/>
                          <a:latin typeface="+mn-lt"/>
                          <a:ea typeface="+mn-ea"/>
                          <a:cs typeface="+mn-cs"/>
                        </a:rPr>
                        <a:t>3</a:t>
                      </a:r>
                      <a:r>
                        <a:rPr lang="zh-TW" altLang="en-US" sz="1600" b="1" kern="100" dirty="0">
                          <a:solidFill>
                            <a:srgbClr val="FF0000"/>
                          </a:solidFill>
                          <a:effectLst/>
                          <a:latin typeface="+mn-lt"/>
                          <a:ea typeface="+mn-ea"/>
                          <a:cs typeface="+mn-cs"/>
                        </a:rPr>
                        <a:t>月</a:t>
                      </a:r>
                      <a:r>
                        <a:rPr lang="en-US" sz="1600" b="1" kern="100" dirty="0">
                          <a:solidFill>
                            <a:srgbClr val="FF0000"/>
                          </a:solidFill>
                          <a:effectLst/>
                          <a:latin typeface="+mn-lt"/>
                          <a:ea typeface="+mn-ea"/>
                          <a:cs typeface="+mn-cs"/>
                        </a:rPr>
                        <a:t>29</a:t>
                      </a:r>
                      <a:r>
                        <a:rPr lang="zh-TW" altLang="en-US" sz="1600" b="1" kern="100" dirty="0">
                          <a:solidFill>
                            <a:srgbClr val="FF0000"/>
                          </a:solidFill>
                          <a:effectLst/>
                          <a:latin typeface="+mn-lt"/>
                          <a:ea typeface="+mn-ea"/>
                          <a:cs typeface="+mn-cs"/>
                        </a:rPr>
                        <a:t>日</a:t>
                      </a:r>
                      <a:r>
                        <a:rPr lang="zh-TW" sz="1600" kern="100" dirty="0">
                          <a:effectLst/>
                        </a:rPr>
                        <a:t>（星期五）～ </a:t>
                      </a:r>
                      <a:r>
                        <a:rPr lang="en-US" sz="1600" kern="100" dirty="0">
                          <a:effectLst/>
                        </a:rPr>
                        <a:t>108</a:t>
                      </a:r>
                      <a:r>
                        <a:rPr lang="zh-TW" sz="1600" kern="100" dirty="0">
                          <a:effectLst/>
                        </a:rPr>
                        <a:t>年</a:t>
                      </a:r>
                      <a:r>
                        <a:rPr lang="en-US" sz="1600" b="1" kern="100" dirty="0">
                          <a:solidFill>
                            <a:srgbClr val="FF0000"/>
                          </a:solidFill>
                          <a:effectLst/>
                          <a:latin typeface="+mn-lt"/>
                          <a:ea typeface="+mn-ea"/>
                          <a:cs typeface="+mn-cs"/>
                        </a:rPr>
                        <a:t>4</a:t>
                      </a:r>
                      <a:r>
                        <a:rPr lang="zh-TW" altLang="en-US" sz="1600" b="1" kern="100" dirty="0">
                          <a:solidFill>
                            <a:srgbClr val="FF0000"/>
                          </a:solidFill>
                          <a:effectLst/>
                          <a:latin typeface="+mn-lt"/>
                          <a:ea typeface="+mn-ea"/>
                          <a:cs typeface="+mn-cs"/>
                        </a:rPr>
                        <a:t>月</a:t>
                      </a:r>
                      <a:r>
                        <a:rPr lang="en-US" sz="1600" b="1" kern="100" dirty="0">
                          <a:solidFill>
                            <a:srgbClr val="FF0000"/>
                          </a:solidFill>
                          <a:effectLst/>
                          <a:latin typeface="+mn-lt"/>
                          <a:ea typeface="+mn-ea"/>
                          <a:cs typeface="+mn-cs"/>
                        </a:rPr>
                        <a:t>15</a:t>
                      </a:r>
                      <a:r>
                        <a:rPr lang="zh-TW" altLang="en-US" sz="1600" b="1" kern="100" dirty="0">
                          <a:solidFill>
                            <a:srgbClr val="FF0000"/>
                          </a:solidFill>
                          <a:effectLst/>
                          <a:latin typeface="+mn-lt"/>
                          <a:ea typeface="+mn-ea"/>
                          <a:cs typeface="+mn-cs"/>
                        </a:rPr>
                        <a:t>日</a:t>
                      </a:r>
                      <a:r>
                        <a:rPr lang="zh-TW" sz="1600" kern="100" dirty="0">
                          <a:effectLst/>
                        </a:rPr>
                        <a:t>（星期</a:t>
                      </a:r>
                      <a:r>
                        <a:rPr lang="zh-TW" altLang="en-US" sz="1600" kern="100" dirty="0">
                          <a:effectLst/>
                        </a:rPr>
                        <a:t>一</a:t>
                      </a:r>
                      <a:r>
                        <a:rPr lang="zh-TW" sz="1600" kern="100" dirty="0">
                          <a:effectLst/>
                        </a:rPr>
                        <a:t>）</a:t>
                      </a:r>
                      <a:endParaRPr lang="zh-TW" sz="1600" kern="100" dirty="0">
                        <a:effectLst/>
                        <a:latin typeface="Times New Roman"/>
                        <a:ea typeface="新細明體"/>
                      </a:endParaRPr>
                    </a:p>
                  </a:txBody>
                  <a:tcPr marL="15394" marR="15394" marT="0" marB="0" anchor="ctr"/>
                </a:tc>
                <a:tc>
                  <a:txBody>
                    <a:bodyPr/>
                    <a:lstStyle/>
                    <a:p>
                      <a:pPr marL="41275" marR="53340" algn="ctr">
                        <a:spcAft>
                          <a:spcPts val="0"/>
                        </a:spcAft>
                      </a:pPr>
                      <a:r>
                        <a:rPr lang="zh-TW" sz="1600" kern="100">
                          <a:effectLst/>
                        </a:rPr>
                        <a:t>現場受理時間</a:t>
                      </a:r>
                    </a:p>
                    <a:p>
                      <a:pPr marL="41275" marR="53340" algn="ctr">
                        <a:spcAft>
                          <a:spcPts val="0"/>
                        </a:spcAft>
                      </a:pPr>
                      <a:r>
                        <a:rPr lang="zh-TW" sz="1600" kern="100">
                          <a:effectLst/>
                        </a:rPr>
                        <a:t>星期一至星期五</a:t>
                      </a:r>
                    </a:p>
                    <a:p>
                      <a:pPr marL="41275" marR="53340" algn="ctr">
                        <a:spcAft>
                          <a:spcPts val="0"/>
                        </a:spcAft>
                      </a:pPr>
                      <a:r>
                        <a:rPr lang="en-US" sz="1600" kern="100">
                          <a:effectLst/>
                        </a:rPr>
                        <a:t>8</a:t>
                      </a:r>
                      <a:r>
                        <a:rPr lang="zh-TW" sz="1600" kern="100">
                          <a:effectLst/>
                        </a:rPr>
                        <a:t>：</a:t>
                      </a:r>
                      <a:r>
                        <a:rPr lang="en-US" sz="1600" kern="100">
                          <a:effectLst/>
                        </a:rPr>
                        <a:t>00 </a:t>
                      </a:r>
                      <a:r>
                        <a:rPr lang="zh-TW" sz="1600" kern="100">
                          <a:effectLst/>
                        </a:rPr>
                        <a:t>～</a:t>
                      </a:r>
                      <a:r>
                        <a:rPr lang="en-US" sz="1600" kern="100">
                          <a:effectLst/>
                        </a:rPr>
                        <a:t> 22</a:t>
                      </a:r>
                      <a:r>
                        <a:rPr lang="zh-TW" sz="1600" kern="100">
                          <a:effectLst/>
                        </a:rPr>
                        <a:t>：</a:t>
                      </a:r>
                      <a:r>
                        <a:rPr lang="en-US" sz="1600" kern="100">
                          <a:effectLst/>
                        </a:rPr>
                        <a:t>00</a:t>
                      </a:r>
                      <a:endParaRPr lang="zh-TW" sz="1600" kern="100">
                        <a:effectLst/>
                      </a:endParaRPr>
                    </a:p>
                    <a:p>
                      <a:pPr marL="41275" marR="53340" algn="ctr">
                        <a:spcAft>
                          <a:spcPts val="0"/>
                        </a:spcAft>
                      </a:pPr>
                      <a:r>
                        <a:rPr lang="zh-TW" sz="1600" kern="100">
                          <a:effectLst/>
                        </a:rPr>
                        <a:t>（</a:t>
                      </a:r>
                      <a:r>
                        <a:rPr lang="en-US" sz="1600" kern="100">
                          <a:effectLst/>
                        </a:rPr>
                        <a:t>17:00</a:t>
                      </a:r>
                      <a:r>
                        <a:rPr lang="zh-TW" sz="1600" kern="100">
                          <a:effectLst/>
                        </a:rPr>
                        <a:t>後請至進修部教務組報名）</a:t>
                      </a:r>
                      <a:endParaRPr lang="zh-TW" sz="1600" kern="100">
                        <a:effectLst/>
                        <a:latin typeface="Times New Roman"/>
                        <a:ea typeface="新細明體"/>
                      </a:endParaRPr>
                    </a:p>
                  </a:txBody>
                  <a:tcPr marL="15394" marR="15394" marT="0" marB="0" anchor="ctr"/>
                </a:tc>
                <a:extLst>
                  <a:ext uri="{0D108BD9-81ED-4DB2-BD59-A6C34878D82A}">
                    <a16:rowId xmlns="" xmlns:a16="http://schemas.microsoft.com/office/drawing/2014/main" val="10003"/>
                  </a:ext>
                </a:extLst>
              </a:tr>
              <a:tr h="347726">
                <a:tc>
                  <a:txBody>
                    <a:bodyPr/>
                    <a:lstStyle/>
                    <a:p>
                      <a:pPr marR="16510" algn="ctr">
                        <a:spcAft>
                          <a:spcPts val="0"/>
                        </a:spcAft>
                      </a:pPr>
                      <a:r>
                        <a:rPr lang="zh-TW" sz="1600" kern="100" dirty="0">
                          <a:effectLst/>
                        </a:rPr>
                        <a:t>准考證寄發</a:t>
                      </a:r>
                      <a:endParaRPr lang="zh-TW" sz="1600" kern="100" dirty="0">
                        <a:effectLst/>
                        <a:latin typeface="Times New Roman"/>
                        <a:ea typeface="新細明體"/>
                      </a:endParaRPr>
                    </a:p>
                  </a:txBody>
                  <a:tcPr marL="15394" marR="15394" marT="0" marB="0" anchor="ctr">
                    <a:solidFill>
                      <a:schemeClr val="accent2">
                        <a:lumMod val="20000"/>
                        <a:lumOff val="80000"/>
                      </a:schemeClr>
                    </a:solidFill>
                  </a:tcPr>
                </a:tc>
                <a:tc>
                  <a:txBody>
                    <a:bodyPr/>
                    <a:lstStyle/>
                    <a:p>
                      <a:pPr marL="41275" marR="53340" algn="ctr">
                        <a:spcAft>
                          <a:spcPts val="0"/>
                        </a:spcAft>
                      </a:pPr>
                      <a:r>
                        <a:rPr lang="en-US" sz="1600" kern="100">
                          <a:effectLst/>
                        </a:rPr>
                        <a:t>108</a:t>
                      </a:r>
                      <a:r>
                        <a:rPr lang="zh-TW" sz="1600" kern="100">
                          <a:effectLst/>
                        </a:rPr>
                        <a:t>年</a:t>
                      </a:r>
                      <a:r>
                        <a:rPr lang="en-US" sz="1600" kern="100">
                          <a:effectLst/>
                        </a:rPr>
                        <a:t>4</a:t>
                      </a:r>
                      <a:r>
                        <a:rPr lang="zh-TW" sz="1600" kern="100">
                          <a:effectLst/>
                        </a:rPr>
                        <a:t>月</a:t>
                      </a:r>
                      <a:r>
                        <a:rPr lang="en-US" sz="1600" kern="100">
                          <a:effectLst/>
                        </a:rPr>
                        <a:t>19</a:t>
                      </a:r>
                      <a:r>
                        <a:rPr lang="zh-TW" sz="1600" kern="100">
                          <a:effectLst/>
                        </a:rPr>
                        <a:t>日（星期五）</a:t>
                      </a:r>
                      <a:endParaRPr lang="zh-TW" sz="1600" kern="100">
                        <a:effectLst/>
                        <a:latin typeface="Times New Roman"/>
                        <a:ea typeface="新細明體"/>
                      </a:endParaRPr>
                    </a:p>
                  </a:txBody>
                  <a:tcPr marL="15394" marR="15394" marT="0" marB="0" anchor="ctr"/>
                </a:tc>
                <a:tc>
                  <a:txBody>
                    <a:bodyPr/>
                    <a:lstStyle/>
                    <a:p>
                      <a:pPr marL="41275" marR="53340" algn="ctr">
                        <a:spcAft>
                          <a:spcPts val="0"/>
                        </a:spcAft>
                      </a:pPr>
                      <a:r>
                        <a:rPr lang="en-US" sz="1600" kern="100">
                          <a:effectLst/>
                        </a:rPr>
                        <a:t> </a:t>
                      </a:r>
                      <a:endParaRPr lang="zh-TW" sz="1600" kern="100">
                        <a:effectLst/>
                        <a:latin typeface="Times New Roman"/>
                        <a:ea typeface="新細明體"/>
                      </a:endParaRPr>
                    </a:p>
                  </a:txBody>
                  <a:tcPr marL="15394" marR="15394" marT="0" marB="0" anchor="ctr"/>
                </a:tc>
                <a:extLst>
                  <a:ext uri="{0D108BD9-81ED-4DB2-BD59-A6C34878D82A}">
                    <a16:rowId xmlns="" xmlns:a16="http://schemas.microsoft.com/office/drawing/2014/main" val="10004"/>
                  </a:ext>
                </a:extLst>
              </a:tr>
              <a:tr h="674703">
                <a:tc>
                  <a:txBody>
                    <a:bodyPr/>
                    <a:lstStyle/>
                    <a:p>
                      <a:pPr marR="16510" algn="ctr">
                        <a:spcAft>
                          <a:spcPts val="0"/>
                        </a:spcAft>
                      </a:pPr>
                      <a:r>
                        <a:rPr lang="zh-TW" sz="1600" kern="100" dirty="0">
                          <a:effectLst/>
                        </a:rPr>
                        <a:t>口試</a:t>
                      </a:r>
                      <a:endParaRPr lang="zh-TW" sz="1600" kern="100" dirty="0">
                        <a:effectLst/>
                        <a:latin typeface="Times New Roman"/>
                        <a:ea typeface="新細明體"/>
                      </a:endParaRPr>
                    </a:p>
                  </a:txBody>
                  <a:tcPr marL="15394" marR="15394" marT="0" marB="0" anchor="ctr">
                    <a:solidFill>
                      <a:schemeClr val="accent2">
                        <a:lumMod val="20000"/>
                        <a:lumOff val="80000"/>
                      </a:schemeClr>
                    </a:solidFill>
                  </a:tcPr>
                </a:tc>
                <a:tc>
                  <a:txBody>
                    <a:bodyPr/>
                    <a:lstStyle/>
                    <a:p>
                      <a:pPr marL="41275" marR="53340" algn="ctr">
                        <a:spcAft>
                          <a:spcPts val="0"/>
                        </a:spcAft>
                      </a:pPr>
                      <a:r>
                        <a:rPr lang="en-US" sz="1600" b="1" kern="100" dirty="0">
                          <a:solidFill>
                            <a:srgbClr val="FF0000"/>
                          </a:solidFill>
                          <a:effectLst/>
                          <a:latin typeface="+mn-lt"/>
                          <a:ea typeface="+mn-ea"/>
                          <a:cs typeface="+mn-cs"/>
                        </a:rPr>
                        <a:t>108</a:t>
                      </a:r>
                      <a:r>
                        <a:rPr lang="zh-TW" altLang="en-US" sz="1600" b="1" kern="100" dirty="0">
                          <a:solidFill>
                            <a:srgbClr val="FF0000"/>
                          </a:solidFill>
                          <a:effectLst/>
                          <a:latin typeface="+mn-lt"/>
                          <a:ea typeface="+mn-ea"/>
                          <a:cs typeface="+mn-cs"/>
                        </a:rPr>
                        <a:t>年</a:t>
                      </a:r>
                      <a:r>
                        <a:rPr lang="en-US" sz="1600" b="1" kern="100" dirty="0">
                          <a:solidFill>
                            <a:srgbClr val="FF0000"/>
                          </a:solidFill>
                          <a:effectLst/>
                          <a:latin typeface="+mn-lt"/>
                          <a:ea typeface="+mn-ea"/>
                          <a:cs typeface="+mn-cs"/>
                        </a:rPr>
                        <a:t>4</a:t>
                      </a:r>
                      <a:r>
                        <a:rPr lang="zh-TW" altLang="en-US" sz="1600" b="1" kern="100" dirty="0">
                          <a:solidFill>
                            <a:srgbClr val="FF0000"/>
                          </a:solidFill>
                          <a:effectLst/>
                          <a:latin typeface="+mn-lt"/>
                          <a:ea typeface="+mn-ea"/>
                          <a:cs typeface="+mn-cs"/>
                        </a:rPr>
                        <a:t>月</a:t>
                      </a:r>
                      <a:r>
                        <a:rPr lang="en-US" sz="1600" b="1" kern="100" dirty="0">
                          <a:solidFill>
                            <a:srgbClr val="FF0000"/>
                          </a:solidFill>
                          <a:effectLst/>
                          <a:latin typeface="+mn-lt"/>
                          <a:ea typeface="+mn-ea"/>
                          <a:cs typeface="+mn-cs"/>
                        </a:rPr>
                        <a:t>27</a:t>
                      </a:r>
                      <a:r>
                        <a:rPr lang="zh-TW" altLang="en-US" sz="1600" b="1" kern="100" dirty="0">
                          <a:solidFill>
                            <a:srgbClr val="FF0000"/>
                          </a:solidFill>
                          <a:effectLst/>
                          <a:latin typeface="+mn-lt"/>
                          <a:ea typeface="+mn-ea"/>
                          <a:cs typeface="+mn-cs"/>
                        </a:rPr>
                        <a:t>日</a:t>
                      </a:r>
                      <a:r>
                        <a:rPr lang="zh-TW" sz="1600" kern="100" dirty="0">
                          <a:effectLst/>
                        </a:rPr>
                        <a:t>（星期六）</a:t>
                      </a:r>
                      <a:endParaRPr lang="zh-TW" sz="1600" kern="100" dirty="0">
                        <a:effectLst/>
                        <a:latin typeface="Times New Roman"/>
                        <a:ea typeface="新細明體"/>
                      </a:endParaRPr>
                    </a:p>
                  </a:txBody>
                  <a:tcPr marL="15394" marR="15394" marT="0" marB="0" anchor="ctr"/>
                </a:tc>
                <a:tc>
                  <a:txBody>
                    <a:bodyPr/>
                    <a:lstStyle/>
                    <a:p>
                      <a:pPr marL="41275" marR="53340" algn="ctr">
                        <a:spcAft>
                          <a:spcPts val="0"/>
                        </a:spcAft>
                      </a:pPr>
                      <a:r>
                        <a:rPr lang="zh-TW" sz="1600" kern="100">
                          <a:effectLst/>
                        </a:rPr>
                        <a:t>考生實際應試時間依本校寄發之通知單為依據</a:t>
                      </a:r>
                      <a:endParaRPr lang="zh-TW" sz="1600" kern="100">
                        <a:effectLst/>
                        <a:latin typeface="Times New Roman"/>
                        <a:ea typeface="新細明體"/>
                      </a:endParaRPr>
                    </a:p>
                  </a:txBody>
                  <a:tcPr marL="15394" marR="15394" marT="0" marB="0" anchor="ctr"/>
                </a:tc>
                <a:extLst>
                  <a:ext uri="{0D108BD9-81ED-4DB2-BD59-A6C34878D82A}">
                    <a16:rowId xmlns="" xmlns:a16="http://schemas.microsoft.com/office/drawing/2014/main" val="10005"/>
                  </a:ext>
                </a:extLst>
              </a:tr>
              <a:tr h="347726">
                <a:tc>
                  <a:txBody>
                    <a:bodyPr/>
                    <a:lstStyle/>
                    <a:p>
                      <a:pPr marR="16510" algn="ctr">
                        <a:spcAft>
                          <a:spcPts val="0"/>
                        </a:spcAft>
                      </a:pPr>
                      <a:r>
                        <a:rPr lang="zh-TW" sz="1600" kern="100" dirty="0">
                          <a:effectLst/>
                        </a:rPr>
                        <a:t>成績單寄發</a:t>
                      </a:r>
                      <a:endParaRPr lang="zh-TW" sz="1600" kern="100" dirty="0">
                        <a:effectLst/>
                        <a:latin typeface="Times New Roman"/>
                        <a:ea typeface="新細明體"/>
                      </a:endParaRPr>
                    </a:p>
                  </a:txBody>
                  <a:tcPr marL="15394" marR="15394" marT="0" marB="0" anchor="ctr">
                    <a:solidFill>
                      <a:schemeClr val="accent2">
                        <a:lumMod val="20000"/>
                        <a:lumOff val="80000"/>
                      </a:schemeClr>
                    </a:solidFill>
                  </a:tcPr>
                </a:tc>
                <a:tc>
                  <a:txBody>
                    <a:bodyPr/>
                    <a:lstStyle/>
                    <a:p>
                      <a:pPr marL="41275" marR="53340" algn="ctr">
                        <a:spcAft>
                          <a:spcPts val="0"/>
                        </a:spcAft>
                      </a:pPr>
                      <a:r>
                        <a:rPr lang="en-US" sz="1600" b="1" kern="100" dirty="0">
                          <a:solidFill>
                            <a:srgbClr val="FF0000"/>
                          </a:solidFill>
                          <a:effectLst/>
                          <a:latin typeface="+mn-lt"/>
                          <a:ea typeface="+mn-ea"/>
                          <a:cs typeface="+mn-cs"/>
                        </a:rPr>
                        <a:t>108</a:t>
                      </a:r>
                      <a:r>
                        <a:rPr lang="zh-TW" altLang="en-US" sz="1600" b="1" kern="100" dirty="0">
                          <a:solidFill>
                            <a:srgbClr val="FF0000"/>
                          </a:solidFill>
                          <a:effectLst/>
                          <a:latin typeface="+mn-lt"/>
                          <a:ea typeface="+mn-ea"/>
                          <a:cs typeface="+mn-cs"/>
                        </a:rPr>
                        <a:t>年</a:t>
                      </a:r>
                      <a:r>
                        <a:rPr lang="en-US" sz="1600" b="1" kern="100" dirty="0">
                          <a:solidFill>
                            <a:srgbClr val="FF0000"/>
                          </a:solidFill>
                          <a:effectLst/>
                          <a:latin typeface="+mn-lt"/>
                          <a:ea typeface="+mn-ea"/>
                          <a:cs typeface="+mn-cs"/>
                        </a:rPr>
                        <a:t>5</a:t>
                      </a:r>
                      <a:r>
                        <a:rPr lang="zh-TW" altLang="en-US" sz="1600" b="1" kern="100" dirty="0">
                          <a:solidFill>
                            <a:srgbClr val="FF0000"/>
                          </a:solidFill>
                          <a:effectLst/>
                          <a:latin typeface="+mn-lt"/>
                          <a:ea typeface="+mn-ea"/>
                          <a:cs typeface="+mn-cs"/>
                        </a:rPr>
                        <a:t>月</a:t>
                      </a:r>
                      <a:r>
                        <a:rPr lang="en-US" sz="1600" b="1" kern="100" dirty="0">
                          <a:solidFill>
                            <a:srgbClr val="FF0000"/>
                          </a:solidFill>
                          <a:effectLst/>
                          <a:latin typeface="+mn-lt"/>
                          <a:ea typeface="+mn-ea"/>
                          <a:cs typeface="+mn-cs"/>
                        </a:rPr>
                        <a:t>7</a:t>
                      </a:r>
                      <a:r>
                        <a:rPr lang="zh-TW" altLang="en-US" sz="1600" b="1" kern="100" dirty="0">
                          <a:solidFill>
                            <a:srgbClr val="FF0000"/>
                          </a:solidFill>
                          <a:effectLst/>
                          <a:latin typeface="+mn-lt"/>
                          <a:ea typeface="+mn-ea"/>
                          <a:cs typeface="+mn-cs"/>
                        </a:rPr>
                        <a:t>日（</a:t>
                      </a:r>
                      <a:r>
                        <a:rPr lang="zh-TW" sz="1600" kern="100" dirty="0">
                          <a:effectLst/>
                        </a:rPr>
                        <a:t>星期二）</a:t>
                      </a:r>
                      <a:endParaRPr lang="zh-TW" sz="1600" kern="100" dirty="0">
                        <a:effectLst/>
                        <a:latin typeface="Times New Roman"/>
                        <a:ea typeface="新細明體"/>
                      </a:endParaRPr>
                    </a:p>
                  </a:txBody>
                  <a:tcPr marL="15394" marR="15394" marT="0" marB="0" anchor="ctr"/>
                </a:tc>
                <a:tc>
                  <a:txBody>
                    <a:bodyPr/>
                    <a:lstStyle/>
                    <a:p>
                      <a:pPr marL="41275" marR="53340" algn="ctr">
                        <a:spcAft>
                          <a:spcPts val="0"/>
                        </a:spcAft>
                      </a:pPr>
                      <a:r>
                        <a:rPr lang="en-US" sz="1600" kern="100">
                          <a:effectLst/>
                        </a:rPr>
                        <a:t> </a:t>
                      </a:r>
                      <a:endParaRPr lang="zh-TW" sz="1600" kern="100">
                        <a:effectLst/>
                        <a:latin typeface="Times New Roman"/>
                        <a:ea typeface="新細明體"/>
                      </a:endParaRPr>
                    </a:p>
                  </a:txBody>
                  <a:tcPr marL="15394" marR="15394" marT="0" marB="0" anchor="ctr"/>
                </a:tc>
                <a:extLst>
                  <a:ext uri="{0D108BD9-81ED-4DB2-BD59-A6C34878D82A}">
                    <a16:rowId xmlns="" xmlns:a16="http://schemas.microsoft.com/office/drawing/2014/main" val="10006"/>
                  </a:ext>
                </a:extLst>
              </a:tr>
              <a:tr h="740828">
                <a:tc>
                  <a:txBody>
                    <a:bodyPr/>
                    <a:lstStyle/>
                    <a:p>
                      <a:pPr marR="16510" algn="ctr">
                        <a:spcAft>
                          <a:spcPts val="0"/>
                        </a:spcAft>
                      </a:pPr>
                      <a:r>
                        <a:rPr lang="zh-TW" sz="1600" kern="100" dirty="0">
                          <a:effectLst/>
                        </a:rPr>
                        <a:t>成績複查</a:t>
                      </a:r>
                      <a:endParaRPr lang="zh-TW" sz="1600" kern="100" dirty="0">
                        <a:effectLst/>
                        <a:latin typeface="Times New Roman"/>
                        <a:ea typeface="新細明體"/>
                      </a:endParaRPr>
                    </a:p>
                  </a:txBody>
                  <a:tcPr marL="15394" marR="15394" marT="0" marB="0" anchor="ctr">
                    <a:solidFill>
                      <a:schemeClr val="accent2">
                        <a:lumMod val="20000"/>
                        <a:lumOff val="80000"/>
                      </a:schemeClr>
                    </a:solidFill>
                  </a:tcPr>
                </a:tc>
                <a:tc>
                  <a:txBody>
                    <a:bodyPr/>
                    <a:lstStyle/>
                    <a:p>
                      <a:pPr marL="41275" marR="53340" algn="ctr">
                        <a:spcAft>
                          <a:spcPts val="0"/>
                        </a:spcAft>
                      </a:pPr>
                      <a:r>
                        <a:rPr lang="en-US" sz="1600" kern="100">
                          <a:effectLst/>
                        </a:rPr>
                        <a:t>108</a:t>
                      </a:r>
                      <a:r>
                        <a:rPr lang="zh-TW" sz="1600" kern="100">
                          <a:effectLst/>
                        </a:rPr>
                        <a:t>年</a:t>
                      </a:r>
                      <a:r>
                        <a:rPr lang="en-US" sz="1600" kern="100">
                          <a:effectLst/>
                        </a:rPr>
                        <a:t>5</a:t>
                      </a:r>
                      <a:r>
                        <a:rPr lang="zh-TW" sz="1600" kern="100">
                          <a:effectLst/>
                        </a:rPr>
                        <a:t>月</a:t>
                      </a:r>
                      <a:r>
                        <a:rPr lang="en-US" sz="1600" kern="100">
                          <a:effectLst/>
                        </a:rPr>
                        <a:t>9</a:t>
                      </a:r>
                      <a:r>
                        <a:rPr lang="zh-TW" sz="1600" kern="100">
                          <a:effectLst/>
                        </a:rPr>
                        <a:t>日（星期四）～ </a:t>
                      </a:r>
                      <a:r>
                        <a:rPr lang="en-US" sz="1600" kern="100">
                          <a:effectLst/>
                        </a:rPr>
                        <a:t>108</a:t>
                      </a:r>
                      <a:r>
                        <a:rPr lang="zh-TW" sz="1600" kern="100">
                          <a:effectLst/>
                        </a:rPr>
                        <a:t>年</a:t>
                      </a:r>
                      <a:r>
                        <a:rPr lang="en-US" sz="1600" kern="100">
                          <a:effectLst/>
                        </a:rPr>
                        <a:t>5</a:t>
                      </a:r>
                      <a:r>
                        <a:rPr lang="zh-TW" sz="1600" kern="100">
                          <a:effectLst/>
                        </a:rPr>
                        <a:t>月</a:t>
                      </a:r>
                      <a:r>
                        <a:rPr lang="en-US" sz="1600" kern="100">
                          <a:effectLst/>
                        </a:rPr>
                        <a:t>10</a:t>
                      </a:r>
                      <a:r>
                        <a:rPr lang="zh-TW" sz="1600" kern="100">
                          <a:effectLst/>
                        </a:rPr>
                        <a:t>日（星期五）下午</a:t>
                      </a:r>
                      <a:r>
                        <a:rPr lang="en-US" sz="1600" kern="100">
                          <a:effectLst/>
                        </a:rPr>
                        <a:t>5</a:t>
                      </a:r>
                      <a:r>
                        <a:rPr lang="zh-TW" sz="1600" kern="100">
                          <a:effectLst/>
                        </a:rPr>
                        <a:t>：</a:t>
                      </a:r>
                      <a:r>
                        <a:rPr lang="en-US" sz="1600" kern="100">
                          <a:effectLst/>
                        </a:rPr>
                        <a:t>00</a:t>
                      </a:r>
                      <a:r>
                        <a:rPr lang="zh-TW" sz="1600" kern="100">
                          <a:effectLst/>
                        </a:rPr>
                        <a:t>止</a:t>
                      </a:r>
                      <a:endParaRPr lang="zh-TW" sz="1600" kern="100">
                        <a:effectLst/>
                        <a:latin typeface="Times New Roman"/>
                        <a:ea typeface="新細明體"/>
                      </a:endParaRPr>
                    </a:p>
                  </a:txBody>
                  <a:tcPr marL="15394" marR="15394" marT="0" marB="0" anchor="ctr"/>
                </a:tc>
                <a:tc>
                  <a:txBody>
                    <a:bodyPr/>
                    <a:lstStyle/>
                    <a:p>
                      <a:pPr marL="41275" marR="53340" algn="ctr">
                        <a:spcAft>
                          <a:spcPts val="0"/>
                        </a:spcAft>
                      </a:pPr>
                      <a:r>
                        <a:rPr lang="zh-TW" sz="1600" kern="100">
                          <a:effectLst/>
                        </a:rPr>
                        <a:t>採現場或傳真方式申請複查</a:t>
                      </a:r>
                    </a:p>
                    <a:p>
                      <a:pPr marL="41275" marR="53340" algn="ctr">
                        <a:spcAft>
                          <a:spcPts val="0"/>
                        </a:spcAft>
                      </a:pPr>
                      <a:r>
                        <a:rPr lang="zh-TW" sz="1600" kern="100">
                          <a:effectLst/>
                        </a:rPr>
                        <a:t>傳真：</a:t>
                      </a:r>
                      <a:r>
                        <a:rPr lang="en-US" sz="1600" kern="100">
                          <a:effectLst/>
                        </a:rPr>
                        <a:t>07-3425360</a:t>
                      </a:r>
                      <a:endParaRPr lang="zh-TW" sz="1600" kern="100">
                        <a:effectLst/>
                        <a:latin typeface="Times New Roman"/>
                        <a:ea typeface="新細明體"/>
                      </a:endParaRPr>
                    </a:p>
                  </a:txBody>
                  <a:tcPr marL="15394" marR="15394" marT="0" marB="0" anchor="ctr"/>
                </a:tc>
                <a:extLst>
                  <a:ext uri="{0D108BD9-81ED-4DB2-BD59-A6C34878D82A}">
                    <a16:rowId xmlns="" xmlns:a16="http://schemas.microsoft.com/office/drawing/2014/main" val="10007"/>
                  </a:ext>
                </a:extLst>
              </a:tr>
              <a:tr h="347726">
                <a:tc>
                  <a:txBody>
                    <a:bodyPr/>
                    <a:lstStyle/>
                    <a:p>
                      <a:pPr marR="16510" algn="ctr">
                        <a:spcAft>
                          <a:spcPts val="0"/>
                        </a:spcAft>
                      </a:pPr>
                      <a:r>
                        <a:rPr lang="zh-TW" sz="1600" kern="100" dirty="0">
                          <a:effectLst/>
                        </a:rPr>
                        <a:t>錄取名單公告</a:t>
                      </a:r>
                      <a:endParaRPr lang="zh-TW" sz="1600" kern="100" dirty="0">
                        <a:effectLst/>
                        <a:latin typeface="Times New Roman"/>
                        <a:ea typeface="新細明體"/>
                      </a:endParaRPr>
                    </a:p>
                  </a:txBody>
                  <a:tcPr marL="15394" marR="15394" marT="0" marB="0" anchor="ctr">
                    <a:solidFill>
                      <a:schemeClr val="accent2">
                        <a:lumMod val="20000"/>
                        <a:lumOff val="80000"/>
                      </a:schemeClr>
                    </a:solidFill>
                  </a:tcPr>
                </a:tc>
                <a:tc>
                  <a:txBody>
                    <a:bodyPr/>
                    <a:lstStyle/>
                    <a:p>
                      <a:pPr marL="41275" marR="53340" algn="ctr">
                        <a:spcAft>
                          <a:spcPts val="0"/>
                        </a:spcAft>
                      </a:pPr>
                      <a:r>
                        <a:rPr lang="en-US" sz="1600" b="1" kern="100" dirty="0">
                          <a:solidFill>
                            <a:srgbClr val="FF0000"/>
                          </a:solidFill>
                          <a:effectLst/>
                          <a:latin typeface="+mn-lt"/>
                          <a:ea typeface="+mn-ea"/>
                          <a:cs typeface="+mn-cs"/>
                        </a:rPr>
                        <a:t>108</a:t>
                      </a:r>
                      <a:r>
                        <a:rPr lang="zh-TW" altLang="en-US" sz="1600" b="1" kern="100" dirty="0">
                          <a:solidFill>
                            <a:srgbClr val="FF0000"/>
                          </a:solidFill>
                          <a:effectLst/>
                          <a:latin typeface="+mn-lt"/>
                          <a:ea typeface="+mn-ea"/>
                          <a:cs typeface="+mn-cs"/>
                        </a:rPr>
                        <a:t>年</a:t>
                      </a:r>
                      <a:r>
                        <a:rPr lang="en-US" sz="1600" b="1" kern="100" dirty="0">
                          <a:solidFill>
                            <a:srgbClr val="FF0000"/>
                          </a:solidFill>
                          <a:effectLst/>
                          <a:latin typeface="+mn-lt"/>
                          <a:ea typeface="+mn-ea"/>
                          <a:cs typeface="+mn-cs"/>
                        </a:rPr>
                        <a:t>5</a:t>
                      </a:r>
                      <a:r>
                        <a:rPr lang="zh-TW" altLang="en-US" sz="1600" b="1" kern="100" dirty="0">
                          <a:solidFill>
                            <a:srgbClr val="FF0000"/>
                          </a:solidFill>
                          <a:effectLst/>
                          <a:latin typeface="+mn-lt"/>
                          <a:ea typeface="+mn-ea"/>
                          <a:cs typeface="+mn-cs"/>
                        </a:rPr>
                        <a:t>月</a:t>
                      </a:r>
                      <a:r>
                        <a:rPr lang="en-US" sz="1600" b="1" kern="100" dirty="0">
                          <a:solidFill>
                            <a:srgbClr val="FF0000"/>
                          </a:solidFill>
                          <a:effectLst/>
                          <a:latin typeface="+mn-lt"/>
                          <a:ea typeface="+mn-ea"/>
                          <a:cs typeface="+mn-cs"/>
                        </a:rPr>
                        <a:t>24</a:t>
                      </a:r>
                      <a:r>
                        <a:rPr lang="zh-TW" altLang="en-US" sz="1600" b="1" kern="100" dirty="0">
                          <a:solidFill>
                            <a:srgbClr val="FF0000"/>
                          </a:solidFill>
                          <a:effectLst/>
                          <a:latin typeface="+mn-lt"/>
                          <a:ea typeface="+mn-ea"/>
                          <a:cs typeface="+mn-cs"/>
                        </a:rPr>
                        <a:t>日</a:t>
                      </a:r>
                      <a:r>
                        <a:rPr lang="zh-TW" sz="1600" kern="100" dirty="0">
                          <a:effectLst/>
                        </a:rPr>
                        <a:t>（星期五）</a:t>
                      </a:r>
                      <a:endParaRPr lang="zh-TW" sz="1600" kern="100" dirty="0">
                        <a:effectLst/>
                        <a:latin typeface="Times New Roman"/>
                        <a:ea typeface="新細明體"/>
                      </a:endParaRPr>
                    </a:p>
                  </a:txBody>
                  <a:tcPr marL="15394" marR="15394" marT="0" marB="0" anchor="ctr"/>
                </a:tc>
                <a:tc>
                  <a:txBody>
                    <a:bodyPr/>
                    <a:lstStyle/>
                    <a:p>
                      <a:pPr marL="41275" marR="53340" algn="ctr">
                        <a:spcAft>
                          <a:spcPts val="0"/>
                        </a:spcAft>
                      </a:pPr>
                      <a:r>
                        <a:rPr lang="en-US" sz="1600" kern="100">
                          <a:effectLst/>
                        </a:rPr>
                        <a:t>5/21</a:t>
                      </a:r>
                      <a:r>
                        <a:rPr lang="zh-TW" sz="1600" kern="100">
                          <a:effectLst/>
                        </a:rPr>
                        <a:t>招委會</a:t>
                      </a:r>
                      <a:endParaRPr lang="zh-TW" sz="1600" kern="100">
                        <a:effectLst/>
                        <a:latin typeface="Times New Roman"/>
                        <a:ea typeface="新細明體"/>
                      </a:endParaRPr>
                    </a:p>
                  </a:txBody>
                  <a:tcPr marL="15394" marR="15394" marT="0" marB="0" anchor="ctr"/>
                </a:tc>
                <a:extLst>
                  <a:ext uri="{0D108BD9-81ED-4DB2-BD59-A6C34878D82A}">
                    <a16:rowId xmlns="" xmlns:a16="http://schemas.microsoft.com/office/drawing/2014/main" val="10008"/>
                  </a:ext>
                </a:extLst>
              </a:tr>
              <a:tr h="493885">
                <a:tc>
                  <a:txBody>
                    <a:bodyPr/>
                    <a:lstStyle/>
                    <a:p>
                      <a:pPr marR="16510" algn="ctr">
                        <a:spcAft>
                          <a:spcPts val="0"/>
                        </a:spcAft>
                      </a:pPr>
                      <a:r>
                        <a:rPr lang="zh-TW" sz="1600" kern="100" dirty="0">
                          <a:effectLst/>
                        </a:rPr>
                        <a:t>錄取生報到</a:t>
                      </a:r>
                      <a:endParaRPr lang="zh-TW" sz="1600" kern="100" dirty="0">
                        <a:effectLst/>
                        <a:latin typeface="Times New Roman"/>
                        <a:ea typeface="新細明體"/>
                      </a:endParaRPr>
                    </a:p>
                  </a:txBody>
                  <a:tcPr marL="15394" marR="15394" marT="0" marB="0" anchor="ctr">
                    <a:solidFill>
                      <a:schemeClr val="accent2">
                        <a:lumMod val="20000"/>
                        <a:lumOff val="80000"/>
                      </a:schemeClr>
                    </a:solidFill>
                  </a:tcPr>
                </a:tc>
                <a:tc>
                  <a:txBody>
                    <a:bodyPr/>
                    <a:lstStyle/>
                    <a:p>
                      <a:pPr marL="41275" marR="53340" algn="ctr">
                        <a:spcAft>
                          <a:spcPts val="0"/>
                        </a:spcAft>
                      </a:pPr>
                      <a:r>
                        <a:rPr lang="en-US" sz="1600" kern="100" dirty="0">
                          <a:effectLst/>
                        </a:rPr>
                        <a:t>108</a:t>
                      </a:r>
                      <a:r>
                        <a:rPr lang="zh-TW" sz="1600" kern="100" dirty="0">
                          <a:effectLst/>
                        </a:rPr>
                        <a:t>年</a:t>
                      </a:r>
                      <a:r>
                        <a:rPr lang="en-US" sz="1600" kern="100" dirty="0">
                          <a:effectLst/>
                        </a:rPr>
                        <a:t>6</a:t>
                      </a:r>
                      <a:r>
                        <a:rPr lang="zh-TW" sz="1600" kern="100" dirty="0">
                          <a:effectLst/>
                        </a:rPr>
                        <a:t>月</a:t>
                      </a:r>
                      <a:r>
                        <a:rPr lang="en-US" sz="1600" kern="100" dirty="0">
                          <a:effectLst/>
                        </a:rPr>
                        <a:t>3</a:t>
                      </a:r>
                      <a:r>
                        <a:rPr lang="zh-TW" altLang="zh-TW" sz="1600" kern="100" dirty="0">
                          <a:effectLst/>
                        </a:rPr>
                        <a:t>～</a:t>
                      </a:r>
                      <a:r>
                        <a:rPr lang="en-US" sz="1600" kern="100" dirty="0">
                          <a:effectLst/>
                        </a:rPr>
                        <a:t>4</a:t>
                      </a:r>
                      <a:r>
                        <a:rPr lang="zh-TW" sz="1600" kern="100" dirty="0">
                          <a:effectLst/>
                        </a:rPr>
                        <a:t>日（星期一、二） </a:t>
                      </a:r>
                      <a:endParaRPr lang="zh-TW" sz="1600" kern="100" dirty="0">
                        <a:effectLst/>
                        <a:latin typeface="Times New Roman"/>
                        <a:ea typeface="新細明體"/>
                      </a:endParaRPr>
                    </a:p>
                  </a:txBody>
                  <a:tcPr marL="15394" marR="15394" marT="0" marB="0" anchor="ctr"/>
                </a:tc>
                <a:tc>
                  <a:txBody>
                    <a:bodyPr/>
                    <a:lstStyle/>
                    <a:p>
                      <a:pPr marL="41275" marR="53340" algn="ctr">
                        <a:spcAft>
                          <a:spcPts val="0"/>
                        </a:spcAft>
                      </a:pPr>
                      <a:r>
                        <a:rPr lang="zh-TW" sz="1600" kern="100">
                          <a:effectLst/>
                        </a:rPr>
                        <a:t>通信報到者</a:t>
                      </a:r>
                    </a:p>
                    <a:p>
                      <a:pPr marL="41275" marR="53340" algn="ctr">
                        <a:spcAft>
                          <a:spcPts val="0"/>
                        </a:spcAft>
                      </a:pPr>
                      <a:r>
                        <a:rPr lang="zh-TW" sz="1600" kern="100">
                          <a:effectLst/>
                        </a:rPr>
                        <a:t>以郵戳為憑</a:t>
                      </a:r>
                      <a:endParaRPr lang="zh-TW" sz="1600" kern="100">
                        <a:effectLst/>
                        <a:latin typeface="Times New Roman"/>
                        <a:ea typeface="新細明體"/>
                      </a:endParaRPr>
                    </a:p>
                  </a:txBody>
                  <a:tcPr marL="15394" marR="15394" marT="0" marB="0" anchor="ctr"/>
                </a:tc>
                <a:extLst>
                  <a:ext uri="{0D108BD9-81ED-4DB2-BD59-A6C34878D82A}">
                    <a16:rowId xmlns="" xmlns:a16="http://schemas.microsoft.com/office/drawing/2014/main" val="10009"/>
                  </a:ext>
                </a:extLst>
              </a:tr>
              <a:tr h="347726">
                <a:tc>
                  <a:txBody>
                    <a:bodyPr/>
                    <a:lstStyle/>
                    <a:p>
                      <a:pPr marR="16510" algn="ctr">
                        <a:spcAft>
                          <a:spcPts val="0"/>
                        </a:spcAft>
                      </a:pPr>
                      <a:r>
                        <a:rPr lang="zh-TW" sz="1600" kern="100" dirty="0">
                          <a:effectLst/>
                        </a:rPr>
                        <a:t>備取生開始遞補</a:t>
                      </a:r>
                      <a:endParaRPr lang="zh-TW" sz="1600" kern="100" dirty="0">
                        <a:effectLst/>
                        <a:latin typeface="Times New Roman"/>
                        <a:ea typeface="新細明體"/>
                      </a:endParaRPr>
                    </a:p>
                  </a:txBody>
                  <a:tcPr marL="15394" marR="15394" marT="0" marB="0" anchor="ctr">
                    <a:solidFill>
                      <a:schemeClr val="accent2">
                        <a:lumMod val="20000"/>
                        <a:lumOff val="80000"/>
                      </a:schemeClr>
                    </a:solidFill>
                  </a:tcPr>
                </a:tc>
                <a:tc>
                  <a:txBody>
                    <a:bodyPr/>
                    <a:lstStyle/>
                    <a:p>
                      <a:pPr marL="41275" marR="53340" algn="ctr">
                        <a:spcAft>
                          <a:spcPts val="0"/>
                        </a:spcAft>
                      </a:pPr>
                      <a:r>
                        <a:rPr lang="en-US" sz="1600" kern="100" dirty="0">
                          <a:effectLst/>
                        </a:rPr>
                        <a:t>108</a:t>
                      </a:r>
                      <a:r>
                        <a:rPr lang="zh-TW" sz="1600" kern="100" dirty="0">
                          <a:effectLst/>
                        </a:rPr>
                        <a:t>年</a:t>
                      </a:r>
                      <a:r>
                        <a:rPr lang="en-US" sz="1600" kern="100" dirty="0">
                          <a:effectLst/>
                        </a:rPr>
                        <a:t>6</a:t>
                      </a:r>
                      <a:r>
                        <a:rPr lang="zh-TW" sz="1600" kern="100" dirty="0">
                          <a:effectLst/>
                        </a:rPr>
                        <a:t>月</a:t>
                      </a:r>
                      <a:r>
                        <a:rPr lang="en-US" sz="1600" kern="100" dirty="0">
                          <a:effectLst/>
                        </a:rPr>
                        <a:t>6</a:t>
                      </a:r>
                      <a:r>
                        <a:rPr lang="zh-TW" sz="1600" kern="100" dirty="0">
                          <a:effectLst/>
                        </a:rPr>
                        <a:t>日（星期四）</a:t>
                      </a:r>
                      <a:endParaRPr lang="zh-TW" sz="1600" kern="100" dirty="0">
                        <a:effectLst/>
                        <a:latin typeface="Times New Roman"/>
                        <a:ea typeface="新細明體"/>
                      </a:endParaRPr>
                    </a:p>
                  </a:txBody>
                  <a:tcPr marL="15394" marR="15394" marT="0" marB="0" anchor="ctr"/>
                </a:tc>
                <a:tc>
                  <a:txBody>
                    <a:bodyPr/>
                    <a:lstStyle/>
                    <a:p>
                      <a:pPr marL="41275" marR="53340" algn="ctr">
                        <a:spcAft>
                          <a:spcPts val="0"/>
                        </a:spcAft>
                      </a:pPr>
                      <a:r>
                        <a:rPr lang="en-US" sz="1600" kern="100" dirty="0">
                          <a:effectLst/>
                        </a:rPr>
                        <a:t>6/7</a:t>
                      </a:r>
                      <a:r>
                        <a:rPr lang="zh-TW" sz="1600" kern="100" dirty="0">
                          <a:effectLst/>
                        </a:rPr>
                        <a:t>端午節</a:t>
                      </a:r>
                      <a:endParaRPr lang="zh-TW" sz="1600" kern="100" dirty="0">
                        <a:effectLst/>
                        <a:latin typeface="Times New Roman"/>
                        <a:ea typeface="新細明體"/>
                      </a:endParaRPr>
                    </a:p>
                  </a:txBody>
                  <a:tcPr marL="15394" marR="15394" marT="0" marB="0" anchor="ctr"/>
                </a:tc>
                <a:extLst>
                  <a:ext uri="{0D108BD9-81ED-4DB2-BD59-A6C34878D82A}">
                    <a16:rowId xmlns="" xmlns:a16="http://schemas.microsoft.com/office/drawing/2014/main" val="10010"/>
                  </a:ext>
                </a:extLst>
              </a:tr>
            </a:tbl>
          </a:graphicData>
        </a:graphic>
      </p:graphicFrame>
    </p:spTree>
    <p:extLst>
      <p:ext uri="{BB962C8B-B14F-4D97-AF65-F5344CB8AC3E}">
        <p14:creationId xmlns:p14="http://schemas.microsoft.com/office/powerpoint/2010/main" val="3655508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一張含有 螢幕擷取畫面 的圖片&#10;&#10;自動產生的描述">
            <a:extLst>
              <a:ext uri="{FF2B5EF4-FFF2-40B4-BE49-F238E27FC236}">
                <a16:creationId xmlns="" xmlns:a16="http://schemas.microsoft.com/office/drawing/2014/main" id="{E8584FC8-DA24-1B40-8D58-D193F2CC3FEF}"/>
              </a:ext>
            </a:extLst>
          </p:cNvPr>
          <p:cNvPicPr>
            <a:picLocks noChangeAspect="1"/>
          </p:cNvPicPr>
          <p:nvPr/>
        </p:nvPicPr>
        <p:blipFill rotWithShape="1">
          <a:blip r:embed="rId2">
            <a:extLst>
              <a:ext uri="{28A0092B-C50C-407E-A947-70E740481C1C}">
                <a14:useLocalDpi xmlns:a14="http://schemas.microsoft.com/office/drawing/2010/main" val="0"/>
              </a:ext>
            </a:extLst>
          </a:blip>
          <a:srcRect l="301" r="1105"/>
          <a:stretch/>
        </p:blipFill>
        <p:spPr>
          <a:xfrm>
            <a:off x="107504" y="0"/>
            <a:ext cx="8856984" cy="6858000"/>
          </a:xfrm>
          <a:prstGeom prst="rect">
            <a:avLst/>
          </a:prstGeom>
        </p:spPr>
      </p:pic>
    </p:spTree>
    <p:extLst>
      <p:ext uri="{BB962C8B-B14F-4D97-AF65-F5344CB8AC3E}">
        <p14:creationId xmlns:p14="http://schemas.microsoft.com/office/powerpoint/2010/main" val="1777123443"/>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TotalTime>
  <Words>683</Words>
  <Application>Microsoft Office PowerPoint</Application>
  <PresentationFormat>如螢幕大小 (4:3)</PresentationFormat>
  <Paragraphs>71</Paragraphs>
  <Slides>10</Slides>
  <Notes>0</Notes>
  <HiddenSlides>0</HiddenSlides>
  <MMClips>0</MMClips>
  <ScaleCrop>false</ScaleCrop>
  <HeadingPairs>
    <vt:vector size="4" baseType="variant">
      <vt:variant>
        <vt:lpstr>佈景主題</vt:lpstr>
      </vt:variant>
      <vt:variant>
        <vt:i4>1</vt:i4>
      </vt:variant>
      <vt:variant>
        <vt:lpstr>投影片標題</vt:lpstr>
      </vt:variant>
      <vt:variant>
        <vt:i4>10</vt:i4>
      </vt:variant>
    </vt:vector>
  </HeadingPairs>
  <TitlesOfParts>
    <vt:vector size="11" baseType="lpstr">
      <vt:lpstr>Office 佈景主題</vt:lpstr>
      <vt:lpstr>PowerPoint 簡報</vt:lpstr>
      <vt:lpstr>東南亞碩士學位學程 外語＋學術專業</vt:lpstr>
      <vt:lpstr>PowerPoint 簡報</vt:lpstr>
      <vt:lpstr>PowerPoint 簡報</vt:lpstr>
      <vt:lpstr>PowerPoint 簡報</vt:lpstr>
      <vt:lpstr>畢業規範</vt:lpstr>
      <vt:lpstr>語言課程</vt:lpstr>
      <vt:lpstr>報考期程</vt:lpstr>
      <vt:lpstr>PowerPoint 簡報</vt:lpstr>
      <vt:lpstr>更多資訊請洽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wenzao</dc:creator>
  <cp:lastModifiedBy>wenzao</cp:lastModifiedBy>
  <cp:revision>21</cp:revision>
  <cp:lastPrinted>2019-03-14T00:57:14Z</cp:lastPrinted>
  <dcterms:created xsi:type="dcterms:W3CDTF">2019-02-26T04:08:11Z</dcterms:created>
  <dcterms:modified xsi:type="dcterms:W3CDTF">2019-04-01T03:57:11Z</dcterms:modified>
</cp:coreProperties>
</file>